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61" r:id="rId2"/>
    <p:sldId id="293" r:id="rId3"/>
    <p:sldId id="287" r:id="rId4"/>
    <p:sldId id="303" r:id="rId5"/>
    <p:sldId id="304" r:id="rId6"/>
    <p:sldId id="305" r:id="rId7"/>
    <p:sldId id="306" r:id="rId8"/>
    <p:sldId id="266" r:id="rId9"/>
    <p:sldId id="307" r:id="rId10"/>
    <p:sldId id="308" r:id="rId11"/>
    <p:sldId id="285" r:id="rId12"/>
    <p:sldId id="265" r:id="rId13"/>
    <p:sldId id="278" r:id="rId14"/>
    <p:sldId id="264" r:id="rId15"/>
    <p:sldId id="281" r:id="rId16"/>
    <p:sldId id="294" r:id="rId17"/>
    <p:sldId id="262" r:id="rId18"/>
    <p:sldId id="280" r:id="rId19"/>
    <p:sldId id="295" r:id="rId20"/>
    <p:sldId id="258" r:id="rId21"/>
    <p:sldId id="296" r:id="rId22"/>
    <p:sldId id="272" r:id="rId23"/>
    <p:sldId id="274" r:id="rId24"/>
    <p:sldId id="298" r:id="rId25"/>
    <p:sldId id="301" r:id="rId26"/>
    <p:sldId id="302" r:id="rId27"/>
    <p:sldId id="291" r:id="rId28"/>
    <p:sldId id="292" r:id="rId29"/>
    <p:sldId id="28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25"/>
    <p:restoredTop sz="91444"/>
  </p:normalViewPr>
  <p:slideViewPr>
    <p:cSldViewPr snapToGrid="0" snapToObjects="1">
      <p:cViewPr>
        <p:scale>
          <a:sx n="100" d="100"/>
          <a:sy n="100" d="100"/>
        </p:scale>
        <p:origin x="1720" y="-160"/>
      </p:cViewPr>
      <p:guideLst>
        <p:guide orient="horz" pos="2160"/>
        <p:guide pos="2880"/>
      </p:guideLst>
    </p:cSldViewPr>
  </p:slideViewPr>
  <p:notesTextViewPr>
    <p:cViewPr>
      <p:scale>
        <a:sx n="20" d="100"/>
        <a:sy n="2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52DF5F-1AFB-424B-B7E9-8FFB70657935}" type="datetimeFigureOut">
              <a:rPr lang="en-US" smtClean="0"/>
              <a:t>7/17/18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5EF02-9F8B-064C-84A8-81ABBFEB6049}" type="slidenum">
              <a:rPr lang="en-US" smtClean="0"/>
              <a:t>‹#›</a:t>
            </a:fld>
            <a:endParaRPr lang="en-US"/>
          </a:p>
        </p:txBody>
      </p:sp>
    </p:spTree>
    <p:extLst>
      <p:ext uri="{BB962C8B-B14F-4D97-AF65-F5344CB8AC3E}">
        <p14:creationId xmlns:p14="http://schemas.microsoft.com/office/powerpoint/2010/main" val="16177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5EF02-9F8B-064C-84A8-81ABBFEB6049}" type="slidenum">
              <a:rPr lang="en-US" smtClean="0"/>
              <a:t>9</a:t>
            </a:fld>
            <a:endParaRPr lang="en-US"/>
          </a:p>
        </p:txBody>
      </p:sp>
    </p:spTree>
    <p:extLst>
      <p:ext uri="{BB962C8B-B14F-4D97-AF65-F5344CB8AC3E}">
        <p14:creationId xmlns:p14="http://schemas.microsoft.com/office/powerpoint/2010/main" val="77717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A5EF02-9F8B-064C-84A8-81ABBFEB6049}" type="slidenum">
              <a:rPr lang="en-US" smtClean="0"/>
              <a:t>27</a:t>
            </a:fld>
            <a:endParaRPr lang="en-US"/>
          </a:p>
        </p:txBody>
      </p:sp>
    </p:spTree>
    <p:extLst>
      <p:ext uri="{BB962C8B-B14F-4D97-AF65-F5344CB8AC3E}">
        <p14:creationId xmlns:p14="http://schemas.microsoft.com/office/powerpoint/2010/main" val="1030012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AD2B8E63-21DB-AC4F-9BCD-3CD1D4549260}"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6079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2B8E63-21DB-AC4F-9BCD-3CD1D4549260}"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346075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2B8E63-21DB-AC4F-9BCD-3CD1D4549260}"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1807623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AD2B8E63-21DB-AC4F-9BCD-3CD1D4549260}"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2654255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AD2B8E63-21DB-AC4F-9BCD-3CD1D4549260}" type="datetimeFigureOut">
              <a:rPr lang="en-US" smtClean="0"/>
              <a:t>7/17/18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308598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AD2B8E63-21DB-AC4F-9BCD-3CD1D4549260}"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320944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AD2B8E63-21DB-AC4F-9BCD-3CD1D4549260}" type="datetimeFigureOut">
              <a:rPr lang="en-US" smtClean="0"/>
              <a:t>7/17/18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1018607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AD2B8E63-21DB-AC4F-9BCD-3CD1D4549260}" type="datetimeFigureOut">
              <a:rPr lang="en-US" smtClean="0"/>
              <a:t>7/17/18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700288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8E63-21DB-AC4F-9BCD-3CD1D4549260}" type="datetimeFigureOut">
              <a:rPr lang="en-US" smtClean="0"/>
              <a:t>7/17/18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1966392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2B8E63-21DB-AC4F-9BCD-3CD1D4549260}"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406221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D2B8E63-21DB-AC4F-9BCD-3CD1D4549260}" type="datetimeFigureOut">
              <a:rPr lang="en-US" smtClean="0"/>
              <a:t>7/17/18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1DAD7B-926B-6347-AAC1-67E9CE1B490E}" type="slidenum">
              <a:rPr lang="en-US" smtClean="0"/>
              <a:t>‹#›</a:t>
            </a:fld>
            <a:endParaRPr lang="en-US"/>
          </a:p>
        </p:txBody>
      </p:sp>
    </p:spTree>
    <p:extLst>
      <p:ext uri="{BB962C8B-B14F-4D97-AF65-F5344CB8AC3E}">
        <p14:creationId xmlns:p14="http://schemas.microsoft.com/office/powerpoint/2010/main" val="1789617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8E63-21DB-AC4F-9BCD-3CD1D4549260}" type="datetimeFigureOut">
              <a:rPr lang="en-US" smtClean="0"/>
              <a:t>7/17/18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DAD7B-926B-6347-AAC1-67E9CE1B490E}" type="slidenum">
              <a:rPr lang="en-US" smtClean="0"/>
              <a:t>‹#›</a:t>
            </a:fld>
            <a:endParaRPr lang="en-US"/>
          </a:p>
        </p:txBody>
      </p:sp>
    </p:spTree>
    <p:extLst>
      <p:ext uri="{BB962C8B-B14F-4D97-AF65-F5344CB8AC3E}">
        <p14:creationId xmlns:p14="http://schemas.microsoft.com/office/powerpoint/2010/main" val="2012889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g"/><Relationship Id="rId3"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microsoft.com/office/2007/relationships/hdphoto" Target="../media/hdphoto2.wdp"/><Relationship Id="rId5" Type="http://schemas.openxmlformats.org/officeDocument/2006/relationships/image" Target="../media/image18.jpg"/><Relationship Id="rId6"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jp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hyperlink" Target="https://www.visitcumbria.com/wc/gosforth-st-marys-church/#gallery/3bc66fb20b2d4133dd336722a10f366d/2294" TargetMode="External"/><Relationship Id="rId7" Type="http://schemas.openxmlformats.org/officeDocument/2006/relationships/hyperlink" Target="http://viking.archeurope.info/index.php?page=the-gosforth-cross"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rot="10800000" flipV="1">
            <a:off x="457200" y="1717295"/>
            <a:ext cx="8229600" cy="783592"/>
          </a:xfrm>
        </p:spPr>
        <p:txBody>
          <a:bodyPr>
            <a:noAutofit/>
          </a:bodyPr>
          <a:lstStyle/>
          <a:p>
            <a:r>
              <a:rPr lang="en-US" sz="6000" dirty="0" smtClean="0">
                <a:latin typeface="Palatino Linotype" charset="0"/>
                <a:ea typeface="Palatino Linotype" charset="0"/>
                <a:cs typeface="Palatino Linotype" charset="0"/>
              </a:rPr>
              <a:t/>
            </a:r>
            <a:br>
              <a:rPr lang="en-US" sz="6000" dirty="0" smtClean="0">
                <a:latin typeface="Palatino Linotype" charset="0"/>
                <a:ea typeface="Palatino Linotype" charset="0"/>
                <a:cs typeface="Palatino Linotype" charset="0"/>
              </a:rPr>
            </a:br>
            <a:r>
              <a:rPr lang="en-US" sz="6000" dirty="0">
                <a:latin typeface="Palatino Linotype" charset="0"/>
                <a:ea typeface="Palatino Linotype" charset="0"/>
                <a:cs typeface="Palatino Linotype" charset="0"/>
              </a:rPr>
              <a:t/>
            </a:r>
            <a:br>
              <a:rPr lang="en-US" sz="6000" dirty="0">
                <a:latin typeface="Palatino Linotype" charset="0"/>
                <a:ea typeface="Palatino Linotype" charset="0"/>
                <a:cs typeface="Palatino Linotype" charset="0"/>
              </a:rPr>
            </a:br>
            <a:r>
              <a:rPr lang="en-US" sz="6000" dirty="0" smtClean="0">
                <a:latin typeface="Palatino Linotype" charset="0"/>
                <a:ea typeface="Palatino Linotype" charset="0"/>
                <a:cs typeface="Palatino Linotype" charset="0"/>
              </a:rPr>
              <a:t/>
            </a:r>
            <a:br>
              <a:rPr lang="en-US" sz="6000" dirty="0" smtClean="0">
                <a:latin typeface="Palatino Linotype" charset="0"/>
                <a:ea typeface="Palatino Linotype" charset="0"/>
                <a:cs typeface="Palatino Linotype" charset="0"/>
              </a:rPr>
            </a:br>
            <a:r>
              <a:rPr lang="en-US" sz="6000" dirty="0">
                <a:latin typeface="Palatino Linotype" charset="0"/>
                <a:ea typeface="Palatino Linotype" charset="0"/>
                <a:cs typeface="Palatino Linotype" charset="0"/>
              </a:rPr>
              <a:t/>
            </a:r>
            <a:br>
              <a:rPr lang="en-US" sz="6000" dirty="0">
                <a:latin typeface="Palatino Linotype" charset="0"/>
                <a:ea typeface="Palatino Linotype" charset="0"/>
                <a:cs typeface="Palatino Linotype" charset="0"/>
              </a:rPr>
            </a:br>
            <a:r>
              <a:rPr lang="en-US" sz="6000" dirty="0" smtClean="0">
                <a:latin typeface="Palatino Linotype" charset="0"/>
                <a:ea typeface="Palatino Linotype" charset="0"/>
                <a:cs typeface="Palatino Linotype" charset="0"/>
              </a:rPr>
              <a:t>Conquest and Settlement, 782–1086</a:t>
            </a:r>
            <a:br>
              <a:rPr lang="en-US" sz="6000" dirty="0" smtClean="0">
                <a:latin typeface="Palatino Linotype" charset="0"/>
                <a:ea typeface="Palatino Linotype" charset="0"/>
                <a:cs typeface="Palatino Linotype" charset="0"/>
              </a:rPr>
            </a:br>
            <a:r>
              <a:rPr lang="en-US" sz="6000" dirty="0">
                <a:latin typeface="Palatino Linotype" charset="0"/>
                <a:ea typeface="Palatino Linotype" charset="0"/>
                <a:cs typeface="Palatino Linotype" charset="0"/>
              </a:rPr>
              <a:t/>
            </a:r>
            <a:br>
              <a:rPr lang="en-US" sz="6000" dirty="0">
                <a:latin typeface="Palatino Linotype" charset="0"/>
                <a:ea typeface="Palatino Linotype" charset="0"/>
                <a:cs typeface="Palatino Linotype" charset="0"/>
              </a:rPr>
            </a:br>
            <a:r>
              <a:rPr lang="en-US" sz="2000" dirty="0" smtClean="0">
                <a:latin typeface="Palatino Linotype" charset="0"/>
                <a:ea typeface="Palatino Linotype" charset="0"/>
                <a:cs typeface="Palatino Linotype" charset="0"/>
              </a:rPr>
              <a:t>Sarah Greer (St Andrews) &amp;</a:t>
            </a:r>
            <a:br>
              <a:rPr lang="en-US" sz="2000" dirty="0" smtClean="0">
                <a:latin typeface="Palatino Linotype" charset="0"/>
                <a:ea typeface="Palatino Linotype" charset="0"/>
                <a:cs typeface="Palatino Linotype" charset="0"/>
              </a:rPr>
            </a:br>
            <a:r>
              <a:rPr lang="en-US" sz="2000" dirty="0" smtClean="0">
                <a:latin typeface="Palatino Linotype" charset="0"/>
                <a:ea typeface="Palatino Linotype" charset="0"/>
                <a:cs typeface="Palatino Linotype" charset="0"/>
              </a:rPr>
              <a:t>Alice Hicklin (Berlin)</a:t>
            </a:r>
            <a:br>
              <a:rPr lang="en-US" sz="2000" dirty="0" smtClean="0">
                <a:latin typeface="Palatino Linotype" charset="0"/>
                <a:ea typeface="Palatino Linotype" charset="0"/>
                <a:cs typeface="Palatino Linotype" charset="0"/>
              </a:rPr>
            </a:br>
            <a:r>
              <a:rPr lang="en-US" sz="6000" dirty="0">
                <a:latin typeface="Palatino Linotype" charset="0"/>
                <a:ea typeface="Palatino Linotype" charset="0"/>
                <a:cs typeface="Palatino Linotype" charset="0"/>
              </a:rPr>
              <a:t/>
            </a:r>
            <a:br>
              <a:rPr lang="en-US" sz="6000" dirty="0">
                <a:latin typeface="Palatino Linotype" charset="0"/>
                <a:ea typeface="Palatino Linotype" charset="0"/>
                <a:cs typeface="Palatino Linotype" charset="0"/>
              </a:rPr>
            </a:br>
            <a:endParaRPr lang="en-US" sz="6000" dirty="0">
              <a:latin typeface="Palatino Linotype" charset="0"/>
              <a:ea typeface="Palatino Linotype" charset="0"/>
              <a:cs typeface="Palatino Linotype" charset="0"/>
            </a:endParaRPr>
          </a:p>
        </p:txBody>
      </p:sp>
    </p:spTree>
    <p:extLst>
      <p:ext uri="{BB962C8B-B14F-4D97-AF65-F5344CB8AC3E}">
        <p14:creationId xmlns:p14="http://schemas.microsoft.com/office/powerpoint/2010/main" val="36457828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grayscl/>
          </a:blip>
          <a:srcRect l="3406" t="2916" r="1120"/>
          <a:stretch/>
        </p:blipFill>
        <p:spPr>
          <a:xfrm>
            <a:off x="1879600" y="38100"/>
            <a:ext cx="5270500" cy="6784674"/>
          </a:xfrm>
          <a:prstGeom prst="rect">
            <a:avLst/>
          </a:prstGeom>
          <a:ln w="12700">
            <a:solidFill>
              <a:schemeClr val="tx1"/>
            </a:solidFill>
          </a:ln>
        </p:spPr>
      </p:pic>
    </p:spTree>
    <p:extLst>
      <p:ext uri="{BB962C8B-B14F-4D97-AF65-F5344CB8AC3E}">
        <p14:creationId xmlns:p14="http://schemas.microsoft.com/office/powerpoint/2010/main" val="115299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rot="10800000" flipV="1">
            <a:off x="457200" y="1717295"/>
            <a:ext cx="8229600" cy="783592"/>
          </a:xfrm>
        </p:spPr>
        <p:txBody>
          <a:bodyPr>
            <a:noAutofit/>
          </a:bodyPr>
          <a:lstStyle/>
          <a:p>
            <a:r>
              <a:rPr lang="en-US" sz="6000" dirty="0" smtClean="0">
                <a:latin typeface="Plantagenet Cherokee"/>
                <a:cs typeface="Plantagenet Cherokee"/>
              </a:rPr>
              <a:t/>
            </a:r>
            <a:br>
              <a:rPr lang="en-US" sz="6000" dirty="0" smtClean="0">
                <a:latin typeface="Plantagenet Cherokee"/>
                <a:cs typeface="Plantagenet Cherokee"/>
              </a:rPr>
            </a:br>
            <a:r>
              <a:rPr lang="en-US" sz="6000" dirty="0">
                <a:latin typeface="Plantagenet Cherokee"/>
                <a:cs typeface="Plantagenet Cherokee"/>
              </a:rPr>
              <a:t/>
            </a:r>
            <a:br>
              <a:rPr lang="en-US" sz="6000" dirty="0">
                <a:latin typeface="Plantagenet Cherokee"/>
                <a:cs typeface="Plantagenet Cherokee"/>
              </a:rPr>
            </a:br>
            <a:r>
              <a:rPr lang="en-US" sz="6000" dirty="0" smtClean="0">
                <a:latin typeface="Plantagenet Cherokee"/>
                <a:cs typeface="Plantagenet Cherokee"/>
              </a:rPr>
              <a:t/>
            </a:r>
            <a:br>
              <a:rPr lang="en-US" sz="6000" dirty="0" smtClean="0">
                <a:latin typeface="Plantagenet Cherokee"/>
                <a:cs typeface="Plantagenet Cherokee"/>
              </a:rPr>
            </a:br>
            <a:r>
              <a:rPr lang="en-US" sz="6000" dirty="0">
                <a:latin typeface="Plantagenet Cherokee"/>
                <a:cs typeface="Plantagenet Cherokee"/>
              </a:rPr>
              <a:t/>
            </a:r>
            <a:br>
              <a:rPr lang="en-US" sz="6000" dirty="0">
                <a:latin typeface="Plantagenet Cherokee"/>
                <a:cs typeface="Plantagenet Cherokee"/>
              </a:rPr>
            </a:br>
            <a:r>
              <a:rPr lang="en-US" sz="6000" dirty="0" smtClean="0">
                <a:latin typeface="Plantagenet Cherokee"/>
                <a:cs typeface="Plantagenet Cherokee"/>
              </a:rPr>
              <a:t>The Conquest of</a:t>
            </a:r>
            <a:br>
              <a:rPr lang="en-US" sz="6000" dirty="0" smtClean="0">
                <a:latin typeface="Plantagenet Cherokee"/>
                <a:cs typeface="Plantagenet Cherokee"/>
              </a:rPr>
            </a:br>
            <a:r>
              <a:rPr lang="en-US" sz="6000" dirty="0" err="1" smtClean="0">
                <a:latin typeface="Plantagenet Cherokee"/>
                <a:cs typeface="Plantagenet Cherokee"/>
              </a:rPr>
              <a:t>Swein</a:t>
            </a:r>
            <a:r>
              <a:rPr lang="en-US" sz="6000" dirty="0" smtClean="0">
                <a:latin typeface="Plantagenet Cherokee"/>
                <a:cs typeface="Plantagenet Cherokee"/>
              </a:rPr>
              <a:t> Forkbeard</a:t>
            </a:r>
            <a:r>
              <a:rPr lang="en-US" sz="6000" dirty="0">
                <a:latin typeface="Plantagenet Cherokee"/>
                <a:cs typeface="Plantagenet Cherokee"/>
              </a:rPr>
              <a:t/>
            </a:r>
            <a:br>
              <a:rPr lang="en-US" sz="6000" dirty="0">
                <a:latin typeface="Plantagenet Cherokee"/>
                <a:cs typeface="Plantagenet Cherokee"/>
              </a:rPr>
            </a:br>
            <a:endParaRPr lang="en-US" sz="6000" dirty="0">
              <a:latin typeface="Plantagenet Cherokee"/>
              <a:cs typeface="Plantagenet Cherokee"/>
            </a:endParaRPr>
          </a:p>
        </p:txBody>
      </p:sp>
    </p:spTree>
    <p:extLst>
      <p:ext uri="{BB962C8B-B14F-4D97-AF65-F5344CB8AC3E}">
        <p14:creationId xmlns:p14="http://schemas.microsoft.com/office/powerpoint/2010/main" val="397229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8" y="139484"/>
            <a:ext cx="4827383" cy="654803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898" y="1482725"/>
            <a:ext cx="4084320" cy="3371088"/>
          </a:xfrm>
          <a:prstGeom prst="rect">
            <a:avLst/>
          </a:prstGeom>
        </p:spPr>
      </p:pic>
    </p:spTree>
    <p:extLst>
      <p:ext uri="{BB962C8B-B14F-4D97-AF65-F5344CB8AC3E}">
        <p14:creationId xmlns:p14="http://schemas.microsoft.com/office/powerpoint/2010/main" val="1738558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49" y="-52416"/>
            <a:ext cx="8372475" cy="6910416"/>
          </a:xfrm>
          <a:prstGeom prst="rect">
            <a:avLst/>
          </a:prstGeom>
        </p:spPr>
      </p:pic>
    </p:spTree>
    <p:extLst>
      <p:ext uri="{BB962C8B-B14F-4D97-AF65-F5344CB8AC3E}">
        <p14:creationId xmlns:p14="http://schemas.microsoft.com/office/powerpoint/2010/main" val="402904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0"/>
            <a:ext cx="4892040" cy="6858000"/>
          </a:xfrm>
          <a:prstGeom prst="rect">
            <a:avLst/>
          </a:prstGeom>
        </p:spPr>
      </p:pic>
    </p:spTree>
    <p:extLst>
      <p:ext uri="{BB962C8B-B14F-4D97-AF65-F5344CB8AC3E}">
        <p14:creationId xmlns:p14="http://schemas.microsoft.com/office/powerpoint/2010/main" val="13571948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75557" y="322107"/>
            <a:ext cx="4572000" cy="923330"/>
          </a:xfrm>
          <a:prstGeom prst="rect">
            <a:avLst/>
          </a:prstGeom>
        </p:spPr>
        <p:txBody>
          <a:bodyPr>
            <a:spAutoFit/>
          </a:bodyPr>
          <a:lstStyle/>
          <a:p>
            <a:r>
              <a:rPr lang="en-US" dirty="0">
                <a:latin typeface="Avenir Heavy"/>
                <a:cs typeface="Avenir Heavy"/>
              </a:rPr>
              <a:t>Helmet type of </a:t>
            </a:r>
            <a:r>
              <a:rPr lang="en-US" dirty="0" err="1">
                <a:latin typeface="Avenir Heavy"/>
                <a:cs typeface="Avenir Heavy"/>
              </a:rPr>
              <a:t>Æthelred</a:t>
            </a:r>
            <a:r>
              <a:rPr lang="en-US" dirty="0">
                <a:latin typeface="Avenir Heavy"/>
                <a:cs typeface="Avenir Heavy"/>
              </a:rPr>
              <a:t> II, </a:t>
            </a:r>
          </a:p>
          <a:p>
            <a:r>
              <a:rPr lang="en-US" dirty="0">
                <a:latin typeface="Avenir Heavy"/>
                <a:cs typeface="Avenir Heavy"/>
              </a:rPr>
              <a:t>minted by </a:t>
            </a:r>
            <a:r>
              <a:rPr lang="en-US" dirty="0" err="1">
                <a:latin typeface="Avenir Heavy"/>
                <a:cs typeface="Avenir Heavy"/>
              </a:rPr>
              <a:t>Eadric</a:t>
            </a:r>
            <a:r>
              <a:rPr lang="en-US" dirty="0">
                <a:latin typeface="Avenir Heavy"/>
                <a:cs typeface="Avenir Heavy"/>
              </a:rPr>
              <a:t> at </a:t>
            </a:r>
          </a:p>
          <a:p>
            <a:r>
              <a:rPr lang="en-US" dirty="0">
                <a:latin typeface="Avenir Heavy"/>
                <a:cs typeface="Avenir Heavy"/>
              </a:rPr>
              <a:t>Thetford, 1003x9</a:t>
            </a:r>
          </a:p>
        </p:txBody>
      </p:sp>
      <p:pic>
        <p:nvPicPr>
          <p:cNvPr id="3" name="Picture 2" descr="NARCD19065a.JPG"/>
          <p:cNvPicPr>
            <a:picLocks noChangeAspect="1"/>
          </p:cNvPicPr>
          <p:nvPr/>
        </p:nvPicPr>
        <p:blipFill rotWithShape="1">
          <a:blip r:embed="rId3">
            <a:extLst>
              <a:ext uri="{BEBA8EAE-BF5A-486C-A8C5-ECC9F3942E4B}">
                <a14:imgProps xmlns:a14="http://schemas.microsoft.com/office/drawing/2010/main">
                  <a14:imgLayer r:embed="rId4">
                    <a14:imgEffect>
                      <a14:backgroundRemoval t="13208" b="72642" l="23750" r="65313"/>
                    </a14:imgEffect>
                  </a14:imgLayer>
                </a14:imgProps>
              </a:ext>
              <a:ext uri="{28A0092B-C50C-407E-A947-70E740481C1C}">
                <a14:useLocalDpi xmlns:a14="http://schemas.microsoft.com/office/drawing/2010/main" val="0"/>
              </a:ext>
            </a:extLst>
          </a:blip>
          <a:srcRect b="24797"/>
          <a:stretch/>
        </p:blipFill>
        <p:spPr>
          <a:xfrm>
            <a:off x="-1158756" y="969753"/>
            <a:ext cx="6509269" cy="32430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047" y="1727563"/>
            <a:ext cx="5449953" cy="2776070"/>
          </a:xfrm>
          <a:prstGeom prst="rect">
            <a:avLst/>
          </a:prstGeom>
        </p:spPr>
      </p:pic>
      <p:sp>
        <p:nvSpPr>
          <p:cNvPr id="5" name="Rectangle 4"/>
          <p:cNvSpPr/>
          <p:nvPr/>
        </p:nvSpPr>
        <p:spPr>
          <a:xfrm>
            <a:off x="4572000" y="335237"/>
            <a:ext cx="4572000" cy="923330"/>
          </a:xfrm>
          <a:prstGeom prst="rect">
            <a:avLst/>
          </a:prstGeom>
        </p:spPr>
        <p:txBody>
          <a:bodyPr>
            <a:spAutoFit/>
          </a:bodyPr>
          <a:lstStyle/>
          <a:p>
            <a:r>
              <a:rPr lang="en-US" i="1" dirty="0" smtClean="0">
                <a:latin typeface="Avenir Heavy"/>
                <a:cs typeface="Avenir Heavy"/>
              </a:rPr>
              <a:t>Agnus Dei </a:t>
            </a:r>
            <a:r>
              <a:rPr lang="en-US" dirty="0" smtClean="0">
                <a:latin typeface="Avenir Heavy"/>
                <a:cs typeface="Avenir Heavy"/>
              </a:rPr>
              <a:t>type </a:t>
            </a:r>
            <a:r>
              <a:rPr lang="en-US" dirty="0">
                <a:latin typeface="Avenir Heavy"/>
                <a:cs typeface="Avenir Heavy"/>
              </a:rPr>
              <a:t>of </a:t>
            </a:r>
            <a:r>
              <a:rPr lang="en-US" dirty="0" err="1">
                <a:latin typeface="Avenir Heavy"/>
                <a:cs typeface="Avenir Heavy"/>
              </a:rPr>
              <a:t>Æthelred</a:t>
            </a:r>
            <a:r>
              <a:rPr lang="en-US" dirty="0">
                <a:latin typeface="Avenir Heavy"/>
                <a:cs typeface="Avenir Heavy"/>
              </a:rPr>
              <a:t> II, </a:t>
            </a:r>
          </a:p>
          <a:p>
            <a:r>
              <a:rPr lang="en-US" dirty="0">
                <a:latin typeface="Avenir Heavy"/>
                <a:cs typeface="Avenir Heavy"/>
              </a:rPr>
              <a:t>minted by </a:t>
            </a:r>
            <a:r>
              <a:rPr lang="en-US" dirty="0" err="1">
                <a:latin typeface="Avenir Heavy"/>
                <a:cs typeface="Avenir Heavy"/>
              </a:rPr>
              <a:t>Eadric</a:t>
            </a:r>
            <a:r>
              <a:rPr lang="en-US" dirty="0">
                <a:latin typeface="Avenir Heavy"/>
                <a:cs typeface="Avenir Heavy"/>
              </a:rPr>
              <a:t> at </a:t>
            </a:r>
          </a:p>
          <a:p>
            <a:r>
              <a:rPr lang="en-US" dirty="0">
                <a:latin typeface="Avenir Heavy"/>
                <a:cs typeface="Avenir Heavy"/>
              </a:rPr>
              <a:t>Thetford, </a:t>
            </a:r>
            <a:r>
              <a:rPr lang="en-US" dirty="0" smtClean="0">
                <a:latin typeface="Avenir Heavy"/>
                <a:cs typeface="Avenir Heavy"/>
              </a:rPr>
              <a:t>1012</a:t>
            </a:r>
            <a:endParaRPr lang="en-US" dirty="0">
              <a:latin typeface="Avenir Heavy"/>
              <a:cs typeface="Avenir Heavy"/>
            </a:endParaRPr>
          </a:p>
        </p:txBody>
      </p:sp>
      <p:pic>
        <p:nvPicPr>
          <p:cNvPr id="6" name="Picture 5" descr="Screen Shot 2015-07-08 at 15.08.51.png"/>
          <p:cNvPicPr>
            <a:picLocks noChangeAspect="1"/>
          </p:cNvPicPr>
          <p:nvPr/>
        </p:nvPicPr>
        <p:blipFill rotWithShape="1">
          <a:blip r:embed="rId6">
            <a:extLst>
              <a:ext uri="{28A0092B-C50C-407E-A947-70E740481C1C}">
                <a14:useLocalDpi xmlns:a14="http://schemas.microsoft.com/office/drawing/2010/main" val="0"/>
              </a:ext>
            </a:extLst>
          </a:blip>
          <a:srcRect t="7587" b="9687"/>
          <a:stretch/>
        </p:blipFill>
        <p:spPr>
          <a:xfrm>
            <a:off x="4572000" y="4794448"/>
            <a:ext cx="4670776" cy="2063552"/>
          </a:xfrm>
          <a:prstGeom prst="rect">
            <a:avLst/>
          </a:prstGeom>
        </p:spPr>
      </p:pic>
    </p:spTree>
    <p:extLst>
      <p:ext uri="{BB962C8B-B14F-4D97-AF65-F5344CB8AC3E}">
        <p14:creationId xmlns:p14="http://schemas.microsoft.com/office/powerpoint/2010/main" val="2184273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rot="10800000" flipV="1">
            <a:off x="457200" y="1717295"/>
            <a:ext cx="8229600" cy="783592"/>
          </a:xfrm>
        </p:spPr>
        <p:txBody>
          <a:bodyPr>
            <a:noAutofit/>
          </a:bodyPr>
          <a:lstStyle/>
          <a:p>
            <a:r>
              <a:rPr lang="en-US" sz="6000" dirty="0" smtClean="0">
                <a:latin typeface="Plantagenet Cherokee"/>
                <a:cs typeface="Plantagenet Cherokee"/>
              </a:rPr>
              <a:t/>
            </a:r>
            <a:br>
              <a:rPr lang="en-US" sz="6000" dirty="0" smtClean="0">
                <a:latin typeface="Plantagenet Cherokee"/>
                <a:cs typeface="Plantagenet Cherokee"/>
              </a:rPr>
            </a:br>
            <a:r>
              <a:rPr lang="en-US" sz="6000" dirty="0">
                <a:latin typeface="Plantagenet Cherokee"/>
                <a:cs typeface="Plantagenet Cherokee"/>
              </a:rPr>
              <a:t/>
            </a:r>
            <a:br>
              <a:rPr lang="en-US" sz="6000" dirty="0">
                <a:latin typeface="Plantagenet Cherokee"/>
                <a:cs typeface="Plantagenet Cherokee"/>
              </a:rPr>
            </a:br>
            <a:r>
              <a:rPr lang="en-US" sz="6000" dirty="0" smtClean="0">
                <a:latin typeface="Plantagenet Cherokee"/>
                <a:cs typeface="Plantagenet Cherokee"/>
              </a:rPr>
              <a:t/>
            </a:r>
            <a:br>
              <a:rPr lang="en-US" sz="6000" dirty="0" smtClean="0">
                <a:latin typeface="Plantagenet Cherokee"/>
                <a:cs typeface="Plantagenet Cherokee"/>
              </a:rPr>
            </a:br>
            <a:r>
              <a:rPr lang="en-US" sz="6000" dirty="0">
                <a:latin typeface="Plantagenet Cherokee"/>
                <a:cs typeface="Plantagenet Cherokee"/>
              </a:rPr>
              <a:t/>
            </a:r>
            <a:br>
              <a:rPr lang="en-US" sz="6000" dirty="0">
                <a:latin typeface="Plantagenet Cherokee"/>
                <a:cs typeface="Plantagenet Cherokee"/>
              </a:rPr>
            </a:br>
            <a:r>
              <a:rPr lang="en-US" sz="6000" dirty="0">
                <a:latin typeface="Plantagenet Cherokee"/>
                <a:cs typeface="Plantagenet Cherokee"/>
              </a:rPr>
              <a:t/>
            </a:r>
            <a:br>
              <a:rPr lang="en-US" sz="6000" dirty="0">
                <a:latin typeface="Plantagenet Cherokee"/>
                <a:cs typeface="Plantagenet Cherokee"/>
              </a:rPr>
            </a:br>
            <a:endParaRPr lang="en-US" sz="6000" dirty="0">
              <a:latin typeface="Plantagenet Cherokee"/>
              <a:cs typeface="Plantagenet Cherokee"/>
            </a:endParaRPr>
          </a:p>
        </p:txBody>
      </p:sp>
    </p:spTree>
    <p:extLst>
      <p:ext uri="{BB962C8B-B14F-4D97-AF65-F5344CB8AC3E}">
        <p14:creationId xmlns:p14="http://schemas.microsoft.com/office/powerpoint/2010/main" val="1555968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50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050" y="3113088"/>
            <a:ext cx="8229600" cy="1143000"/>
          </a:xfrm>
        </p:spPr>
        <p:txBody>
          <a:bodyPr>
            <a:normAutofit/>
          </a:bodyPr>
          <a:lstStyle/>
          <a:p>
            <a:r>
              <a:rPr lang="en-US" sz="6000" dirty="0" smtClean="0">
                <a:latin typeface="Plantagenet Cherokee"/>
                <a:cs typeface="Plantagenet Cherokee"/>
              </a:rPr>
              <a:t>Cnut</a:t>
            </a:r>
            <a:endParaRPr lang="en-US" sz="6000" dirty="0">
              <a:latin typeface="Plantagenet Cherokee"/>
              <a:cs typeface="Plantagenet Cherokee"/>
            </a:endParaRPr>
          </a:p>
        </p:txBody>
      </p:sp>
    </p:spTree>
    <p:extLst>
      <p:ext uri="{BB962C8B-B14F-4D97-AF65-F5344CB8AC3E}">
        <p14:creationId xmlns:p14="http://schemas.microsoft.com/office/powerpoint/2010/main" val="29316619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normAutofit/>
          </a:bodyPr>
          <a:lstStyle/>
          <a:p>
            <a:r>
              <a:rPr lang="en-US" sz="6000" dirty="0" smtClean="0">
                <a:latin typeface="Plantagenet Cherokee"/>
                <a:cs typeface="Plantagenet Cherokee"/>
              </a:rPr>
              <a:t>Cnut</a:t>
            </a:r>
            <a:endParaRPr lang="en-US" sz="6000" dirty="0">
              <a:latin typeface="Plantagenet Cherokee"/>
              <a:cs typeface="Plantagenet Cherokee"/>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3900" y="0"/>
            <a:ext cx="5146513" cy="6858000"/>
          </a:xfrm>
          <a:prstGeom prst="rect">
            <a:avLst/>
          </a:prstGeom>
        </p:spPr>
      </p:pic>
    </p:spTree>
    <p:extLst>
      <p:ext uri="{BB962C8B-B14F-4D97-AF65-F5344CB8AC3E}">
        <p14:creationId xmlns:p14="http://schemas.microsoft.com/office/powerpoint/2010/main" val="969273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we_ch_38_f1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38" y="-36886"/>
            <a:ext cx="5145437" cy="68948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01896" y="381088"/>
            <a:ext cx="2991176" cy="2308324"/>
          </a:xfrm>
          <a:prstGeom prst="rect">
            <a:avLst/>
          </a:prstGeom>
        </p:spPr>
        <p:txBody>
          <a:bodyPr wrap="square">
            <a:spAutoFit/>
          </a:bodyPr>
          <a:lstStyle/>
          <a:p>
            <a:r>
              <a:rPr lang="en-US" i="1" dirty="0">
                <a:solidFill>
                  <a:srgbClr val="333333"/>
                </a:solidFill>
                <a:latin typeface="Arial" charset="0"/>
              </a:rPr>
              <a:t>Cnut gives woodland to </a:t>
            </a:r>
            <a:r>
              <a:rPr lang="en-US" i="1" dirty="0" err="1">
                <a:solidFill>
                  <a:srgbClr val="333333"/>
                </a:solidFill>
                <a:latin typeface="Arial" charset="0"/>
              </a:rPr>
              <a:t>Ælfstan</a:t>
            </a:r>
            <a:r>
              <a:rPr lang="en-US" i="1" dirty="0">
                <a:solidFill>
                  <a:srgbClr val="333333"/>
                </a:solidFill>
                <a:latin typeface="Arial" charset="0"/>
              </a:rPr>
              <a:t> </a:t>
            </a:r>
            <a:r>
              <a:rPr lang="en-US" i="1" dirty="0" err="1">
                <a:solidFill>
                  <a:srgbClr val="333333"/>
                </a:solidFill>
                <a:latin typeface="Arial" charset="0"/>
              </a:rPr>
              <a:t>Lyfing</a:t>
            </a:r>
            <a:r>
              <a:rPr lang="en-US" i="1" dirty="0">
                <a:solidFill>
                  <a:srgbClr val="333333"/>
                </a:solidFill>
                <a:latin typeface="Arial" charset="0"/>
              </a:rPr>
              <a:t>, archbishop of Canterbury, at the request of Queen Emma (</a:t>
            </a:r>
            <a:r>
              <a:rPr lang="en-US" i="1" dirty="0" err="1">
                <a:solidFill>
                  <a:srgbClr val="333333"/>
                </a:solidFill>
                <a:latin typeface="Arial" charset="0"/>
              </a:rPr>
              <a:t>Ælfgifu</a:t>
            </a:r>
            <a:r>
              <a:rPr lang="en-US" i="1" dirty="0">
                <a:solidFill>
                  <a:srgbClr val="333333"/>
                </a:solidFill>
                <a:latin typeface="Arial" charset="0"/>
              </a:rPr>
              <a:t>), England (</a:t>
            </a:r>
            <a:r>
              <a:rPr lang="en-US" i="1" dirty="0" err="1">
                <a:solidFill>
                  <a:srgbClr val="333333"/>
                </a:solidFill>
                <a:latin typeface="Arial" charset="0"/>
              </a:rPr>
              <a:t>Eadwig</a:t>
            </a:r>
            <a:r>
              <a:rPr lang="en-US" i="1" dirty="0">
                <a:solidFill>
                  <a:srgbClr val="333333"/>
                </a:solidFill>
                <a:latin typeface="Arial" charset="0"/>
              </a:rPr>
              <a:t> </a:t>
            </a:r>
            <a:r>
              <a:rPr lang="en-US" i="1" dirty="0" err="1">
                <a:solidFill>
                  <a:srgbClr val="333333"/>
                </a:solidFill>
                <a:latin typeface="Arial" charset="0"/>
              </a:rPr>
              <a:t>Basan</a:t>
            </a:r>
            <a:r>
              <a:rPr lang="en-US" i="1" dirty="0">
                <a:solidFill>
                  <a:srgbClr val="333333"/>
                </a:solidFill>
                <a:latin typeface="Arial" charset="0"/>
              </a:rPr>
              <a:t>, scribe of Christ Church, Canterbury), Stowe Charter 38.</a:t>
            </a:r>
            <a:endParaRPr lang="en-US" dirty="0"/>
          </a:p>
        </p:txBody>
      </p:sp>
      <p:pic>
        <p:nvPicPr>
          <p:cNvPr id="1028" name="Picture 4" descr="http://www.englishhammered.com/cnut/shortcross/02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828" y="3921072"/>
            <a:ext cx="213360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nglishhammered.com/cnut/quatrefoil/032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2303" y="5424407"/>
            <a:ext cx="2143125" cy="111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6127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s://i0.wp.com/www.medievalists.net/wp-content/uploads/2012/11/bayeux-tap.jpeg?resize=550%2C293"/>
          <p:cNvPicPr>
            <a:picLocks noChangeAspect="1" noChangeArrowheads="1"/>
          </p:cNvPicPr>
          <p:nvPr/>
        </p:nvPicPr>
        <p:blipFill>
          <a:blip r:embed="rId2">
            <a:alphaModFix amt="16000"/>
            <a:extLst>
              <a:ext uri="{28A0092B-C50C-407E-A947-70E740481C1C}">
                <a14:useLocalDpi xmlns:a14="http://schemas.microsoft.com/office/drawing/2010/main" val="0"/>
              </a:ext>
            </a:extLst>
          </a:blip>
          <a:srcRect/>
          <a:stretch>
            <a:fillRect/>
          </a:stretch>
        </p:blipFill>
        <p:spPr bwMode="auto">
          <a:xfrm>
            <a:off x="-2205653" y="-240225"/>
            <a:ext cx="12873379" cy="7508929"/>
          </a:xfrm>
          <a:prstGeom prst="rect">
            <a:avLst/>
          </a:prstGeom>
          <a:noFill/>
        </p:spPr>
      </p:pic>
      <p:sp>
        <p:nvSpPr>
          <p:cNvPr id="2" name="Rectangle 1"/>
          <p:cNvSpPr/>
          <p:nvPr/>
        </p:nvSpPr>
        <p:spPr>
          <a:xfrm>
            <a:off x="3766088" y="841906"/>
            <a:ext cx="5176434" cy="5355312"/>
          </a:xfrm>
          <a:prstGeom prst="rect">
            <a:avLst/>
          </a:prstGeom>
        </p:spPr>
        <p:txBody>
          <a:bodyPr wrap="square">
            <a:spAutoFit/>
          </a:bodyPr>
          <a:lstStyle/>
          <a:p>
            <a:pPr algn="just"/>
            <a:r>
              <a:rPr lang="en-GB" b="1" dirty="0">
                <a:solidFill>
                  <a:srgbClr val="222222"/>
                </a:solidFill>
                <a:latin typeface="Palatino Linotype" charset="0"/>
                <a:ea typeface="Palatino Linotype" charset="0"/>
                <a:cs typeface="Palatino Linotype" charset="0"/>
              </a:rPr>
              <a:t>The courageous leaders mutually prepared for battle, each according to his national custom. The English passed the night without sleep, in drinking and singing.…On the other hand, the Normans passed the whole night in confessing their sins, and received the communion of the Lord‘s body in the </a:t>
            </a:r>
            <a:r>
              <a:rPr lang="en-GB" b="1" dirty="0" smtClean="0">
                <a:solidFill>
                  <a:srgbClr val="222222"/>
                </a:solidFill>
                <a:latin typeface="Palatino Linotype" charset="0"/>
                <a:ea typeface="Palatino Linotype" charset="0"/>
                <a:cs typeface="Palatino Linotype" charset="0"/>
              </a:rPr>
              <a:t>morning”</a:t>
            </a:r>
          </a:p>
          <a:p>
            <a:pPr algn="just"/>
            <a:endParaRPr lang="en-GB" b="1" dirty="0">
              <a:solidFill>
                <a:srgbClr val="222222"/>
              </a:solidFill>
              <a:latin typeface="Palatino Linotype" charset="0"/>
              <a:ea typeface="Palatino Linotype" charset="0"/>
              <a:cs typeface="Palatino Linotype" charset="0"/>
            </a:endParaRPr>
          </a:p>
          <a:p>
            <a:pPr algn="just"/>
            <a:r>
              <a:rPr lang="en-GB" b="1" dirty="0" smtClean="0">
                <a:solidFill>
                  <a:srgbClr val="222222"/>
                </a:solidFill>
                <a:latin typeface="Palatino Linotype" charset="0"/>
                <a:ea typeface="Palatino Linotype" charset="0"/>
                <a:cs typeface="Palatino Linotype" charset="0"/>
              </a:rPr>
              <a:t>“Drinking </a:t>
            </a:r>
            <a:r>
              <a:rPr lang="en-GB" b="1" dirty="0">
                <a:solidFill>
                  <a:srgbClr val="222222"/>
                </a:solidFill>
                <a:latin typeface="Palatino Linotype" charset="0"/>
                <a:ea typeface="Palatino Linotype" charset="0"/>
                <a:cs typeface="Palatino Linotype" charset="0"/>
              </a:rPr>
              <a:t>in parties was a universal practice, in which occupation they passed entire nights as well as days. They consumed their whole substance in mean and despicable houses, unlike the Normans and French, who live frugally in noble and splendid mansions. The vices attendant on drunkenness, which enervate the human mind, followed; hence it came about that when they engaged William, they doomed themselves and their country to slavery by a single, and that an easy, victory</a:t>
            </a:r>
            <a:r>
              <a:rPr lang="en-GB" b="1" dirty="0">
                <a:latin typeface="Palatino Linotype" charset="0"/>
                <a:ea typeface="Palatino Linotype" charset="0"/>
                <a:cs typeface="Palatino Linotype" charset="0"/>
              </a:rPr>
              <a:t> </a:t>
            </a:r>
            <a:endParaRPr lang="en-US" b="1" dirty="0">
              <a:latin typeface="Palatino Linotype" charset="0"/>
              <a:ea typeface="Palatino Linotype" charset="0"/>
              <a:cs typeface="Palatino Linotype" charset="0"/>
            </a:endParaRPr>
          </a:p>
        </p:txBody>
      </p:sp>
      <p:pic>
        <p:nvPicPr>
          <p:cNvPr id="5122" name="Picture 2" descr="mage result for william of malmesb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458" y="1069383"/>
            <a:ext cx="3019425"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181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30000"/>
          </a:blip>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0"/>
            <a:ext cx="6578600" cy="6654800"/>
          </a:xfrm>
          <a:prstGeom prst="rect">
            <a:avLst/>
          </a:prstGeom>
        </p:spPr>
      </p:pic>
    </p:spTree>
    <p:extLst>
      <p:ext uri="{BB962C8B-B14F-4D97-AF65-F5344CB8AC3E}">
        <p14:creationId xmlns:p14="http://schemas.microsoft.com/office/powerpoint/2010/main" val="31594213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age result for encomium emmae frontispiece"/>
          <p:cNvSpPr>
            <a:spLocks noChangeAspect="1" noChangeArrowheads="1"/>
          </p:cNvSpPr>
          <p:nvPr/>
        </p:nvSpPr>
        <p:spPr bwMode="auto">
          <a:xfrm>
            <a:off x="-1" y="-1"/>
            <a:ext cx="387231" cy="3872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https://nebraskaenergyobserver.files.wordpress.com/2017/05/queensencomium.jpg?w=630&amp;h=3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14" y="2012197"/>
            <a:ext cx="7623604" cy="46830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7230" y="433497"/>
            <a:ext cx="6586780" cy="1200329"/>
          </a:xfrm>
          <a:prstGeom prst="rect">
            <a:avLst/>
          </a:prstGeom>
          <a:noFill/>
        </p:spPr>
        <p:txBody>
          <a:bodyPr wrap="square" rtlCol="0">
            <a:spAutoFit/>
          </a:bodyPr>
          <a:lstStyle/>
          <a:p>
            <a:r>
              <a:rPr lang="en-US" dirty="0">
                <a:latin typeface="Avenir Next" charset="0"/>
                <a:ea typeface="Avenir Next" charset="0"/>
                <a:cs typeface="Avenir Next" charset="0"/>
              </a:rPr>
              <a:t>Queen Emma, wife of </a:t>
            </a:r>
            <a:r>
              <a:rPr lang="en-US" dirty="0" err="1" smtClean="0">
                <a:latin typeface="Avenir Next" charset="0"/>
                <a:ea typeface="Avenir Next" charset="0"/>
                <a:cs typeface="Avenir Next" charset="0"/>
              </a:rPr>
              <a:t>Æthelred</a:t>
            </a:r>
            <a:r>
              <a:rPr lang="en-US" dirty="0" smtClean="0">
                <a:latin typeface="Avenir Next" charset="0"/>
                <a:ea typeface="Avenir Next" charset="0"/>
                <a:cs typeface="Avenir Next" charset="0"/>
              </a:rPr>
              <a:t> </a:t>
            </a:r>
            <a:r>
              <a:rPr lang="en-US" dirty="0">
                <a:latin typeface="Avenir Next" charset="0"/>
                <a:ea typeface="Avenir Next" charset="0"/>
                <a:cs typeface="Avenir Next" charset="0"/>
              </a:rPr>
              <a:t>II and Cnut, receives the </a:t>
            </a:r>
            <a:r>
              <a:rPr lang="en-US" dirty="0" smtClean="0">
                <a:latin typeface="Avenir Next" charset="0"/>
                <a:ea typeface="Avenir Next" charset="0"/>
                <a:cs typeface="Avenir Next" charset="0"/>
              </a:rPr>
              <a:t>book she commissioned </a:t>
            </a:r>
            <a:r>
              <a:rPr lang="en-US" dirty="0">
                <a:latin typeface="Avenir Next" charset="0"/>
                <a:ea typeface="Avenir Next" charset="0"/>
                <a:cs typeface="Avenir Next" charset="0"/>
              </a:rPr>
              <a:t>from its author, watched by her sons </a:t>
            </a:r>
            <a:r>
              <a:rPr lang="en-US" dirty="0" err="1">
                <a:latin typeface="Avenir Next" charset="0"/>
                <a:ea typeface="Avenir Next" charset="0"/>
                <a:cs typeface="Avenir Next" charset="0"/>
              </a:rPr>
              <a:t>Harthacnut</a:t>
            </a:r>
            <a:r>
              <a:rPr lang="en-US" dirty="0">
                <a:latin typeface="Avenir Next" charset="0"/>
                <a:ea typeface="Avenir Next" charset="0"/>
                <a:cs typeface="Avenir Next" charset="0"/>
              </a:rPr>
              <a:t> and Edward </a:t>
            </a:r>
            <a:r>
              <a:rPr lang="en-US" dirty="0" smtClean="0">
                <a:latin typeface="Avenir Next" charset="0"/>
                <a:ea typeface="Avenir Next" charset="0"/>
                <a:cs typeface="Avenir Next" charset="0"/>
              </a:rPr>
              <a:t>the Confessor. Copyright British </a:t>
            </a:r>
            <a:r>
              <a:rPr lang="en-US" dirty="0">
                <a:latin typeface="Avenir Next" charset="0"/>
                <a:ea typeface="Avenir Next" charset="0"/>
                <a:cs typeface="Avenir Next" charset="0"/>
              </a:rPr>
              <a:t>Library Board. </a:t>
            </a:r>
          </a:p>
        </p:txBody>
      </p:sp>
    </p:spTree>
    <p:extLst>
      <p:ext uri="{BB962C8B-B14F-4D97-AF65-F5344CB8AC3E}">
        <p14:creationId xmlns:p14="http://schemas.microsoft.com/office/powerpoint/2010/main" val="1752616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014" y="551543"/>
            <a:ext cx="7924800" cy="5676900"/>
          </a:xfrm>
          <a:prstGeom prst="rect">
            <a:avLst/>
          </a:prstGeom>
        </p:spPr>
      </p:pic>
    </p:spTree>
    <p:extLst>
      <p:ext uri="{BB962C8B-B14F-4D97-AF65-F5344CB8AC3E}">
        <p14:creationId xmlns:p14="http://schemas.microsoft.com/office/powerpoint/2010/main" val="5110394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7956" t="7073" r="38511" b="15115"/>
          <a:stretch/>
        </p:blipFill>
        <p:spPr>
          <a:xfrm>
            <a:off x="489857" y="277586"/>
            <a:ext cx="3559629" cy="64661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756" y="1602056"/>
            <a:ext cx="5005149" cy="2793035"/>
          </a:xfrm>
          <a:prstGeom prst="rect">
            <a:avLst/>
          </a:prstGeom>
        </p:spPr>
      </p:pic>
    </p:spTree>
    <p:extLst>
      <p:ext uri="{BB962C8B-B14F-4D97-AF65-F5344CB8AC3E}">
        <p14:creationId xmlns:p14="http://schemas.microsoft.com/office/powerpoint/2010/main" val="702995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95" y="318146"/>
            <a:ext cx="8255000" cy="5384800"/>
          </a:xfrm>
          <a:prstGeom prst="rect">
            <a:avLst/>
          </a:prstGeom>
        </p:spPr>
      </p:pic>
      <p:sp>
        <p:nvSpPr>
          <p:cNvPr id="4" name="TextBox 3"/>
          <p:cNvSpPr txBox="1"/>
          <p:nvPr/>
        </p:nvSpPr>
        <p:spPr>
          <a:xfrm>
            <a:off x="898902" y="6121831"/>
            <a:ext cx="7454684" cy="369332"/>
          </a:xfrm>
          <a:prstGeom prst="rect">
            <a:avLst/>
          </a:prstGeom>
          <a:noFill/>
        </p:spPr>
        <p:txBody>
          <a:bodyPr wrap="square" rtlCol="0">
            <a:spAutoFit/>
          </a:bodyPr>
          <a:lstStyle/>
          <a:p>
            <a:r>
              <a:rPr lang="en-US" i="1" dirty="0" smtClean="0"/>
              <a:t>Anglo-Saxon Chronicle D Text. </a:t>
            </a:r>
            <a:r>
              <a:rPr lang="en-US" i="1" dirty="0" err="1" smtClean="0"/>
              <a:t>Briish</a:t>
            </a:r>
            <a:r>
              <a:rPr lang="en-US" i="1" dirty="0" smtClean="0"/>
              <a:t> Library Cotton Tiberius B IV </a:t>
            </a:r>
            <a:r>
              <a:rPr lang="en-US" dirty="0" smtClean="0"/>
              <a:t>74 r</a:t>
            </a:r>
            <a:endParaRPr lang="en-US" i="1" dirty="0"/>
          </a:p>
        </p:txBody>
      </p:sp>
      <p:cxnSp>
        <p:nvCxnSpPr>
          <p:cNvPr id="11" name="Straight Arrow Connector 10"/>
          <p:cNvCxnSpPr/>
          <p:nvPr/>
        </p:nvCxnSpPr>
        <p:spPr>
          <a:xfrm>
            <a:off x="2266950" y="1314450"/>
            <a:ext cx="685800" cy="76200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092899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7/77/KingHarold_Coronation_BayeuxTapestr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795647" cy="713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28558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8901"/>
            <a:ext cx="9144000" cy="4933179"/>
          </a:xfrm>
          <a:prstGeom prst="rect">
            <a:avLst/>
          </a:prstGeom>
        </p:spPr>
      </p:pic>
    </p:spTree>
    <p:extLst>
      <p:ext uri="{BB962C8B-B14F-4D97-AF65-F5344CB8AC3E}">
        <p14:creationId xmlns:p14="http://schemas.microsoft.com/office/powerpoint/2010/main" val="2131159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thumb/9/9c/Odo_bayeux_tapestry.png/290px-Odo_bayeux_tapestr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38" y="480448"/>
            <a:ext cx="7966129" cy="576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357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3410" y="1286358"/>
            <a:ext cx="3479370" cy="2308324"/>
          </a:xfrm>
          <a:prstGeom prst="rect">
            <a:avLst/>
          </a:prstGeom>
        </p:spPr>
        <p:txBody>
          <a:bodyPr wrap="square">
            <a:spAutoFit/>
          </a:bodyPr>
          <a:lstStyle/>
          <a:p>
            <a:r>
              <a:rPr lang="en-GB" dirty="0">
                <a:solidFill>
                  <a:srgbClr val="353535"/>
                </a:solidFill>
                <a:latin typeface="Avenir Next" charset="0"/>
                <a:ea typeface="Calibri" charset="0"/>
                <a:cs typeface="AppleSystemUIFont" charset="0"/>
              </a:rPr>
              <a:t>William crossed the cold channel and reddened the bright swords, and now he has betrayed noble Earl </a:t>
            </a:r>
            <a:r>
              <a:rPr lang="en-GB" dirty="0" err="1">
                <a:solidFill>
                  <a:srgbClr val="353535"/>
                </a:solidFill>
                <a:latin typeface="Avenir Next" charset="0"/>
                <a:ea typeface="Calibri" charset="0"/>
                <a:cs typeface="AppleSystemUIFont" charset="0"/>
              </a:rPr>
              <a:t>Waltheof</a:t>
            </a:r>
            <a:r>
              <a:rPr lang="en-GB" dirty="0">
                <a:solidFill>
                  <a:srgbClr val="353535"/>
                </a:solidFill>
                <a:latin typeface="Avenir Next" charset="0"/>
                <a:ea typeface="Calibri" charset="0"/>
                <a:cs typeface="AppleSystemUIFont" charset="0"/>
              </a:rPr>
              <a:t>. It is true that killing in England will be a long time ending. A braver lord than </a:t>
            </a:r>
            <a:r>
              <a:rPr lang="en-GB" dirty="0" err="1">
                <a:solidFill>
                  <a:srgbClr val="353535"/>
                </a:solidFill>
                <a:latin typeface="Avenir Next" charset="0"/>
                <a:ea typeface="Calibri" charset="0"/>
                <a:cs typeface="AppleSystemUIFont" charset="0"/>
              </a:rPr>
              <a:t>Waltheof</a:t>
            </a:r>
            <a:r>
              <a:rPr lang="en-GB" dirty="0">
                <a:solidFill>
                  <a:srgbClr val="353535"/>
                </a:solidFill>
                <a:latin typeface="Avenir Next" charset="0"/>
                <a:ea typeface="Calibri" charset="0"/>
                <a:cs typeface="AppleSystemUIFont" charset="0"/>
              </a:rPr>
              <a:t> will never be seen on earth.</a:t>
            </a:r>
            <a:r>
              <a:rPr lang="en-GB" b="1" dirty="0">
                <a:solidFill>
                  <a:srgbClr val="353535"/>
                </a:solidFill>
                <a:latin typeface="Avenir Next" charset="0"/>
                <a:ea typeface="Calibri" charset="0"/>
                <a:cs typeface="AppleSystemUIFontBold" charset="0"/>
              </a:rPr>
              <a:t> </a:t>
            </a:r>
            <a:endParaRPr lang="en-US" dirty="0"/>
          </a:p>
        </p:txBody>
      </p:sp>
      <p:pic>
        <p:nvPicPr>
          <p:cNvPr id="4098" name="Picture 2" descr="https://upload.wikimedia.org/wikipedia/commons/7/7c/Waltheof%2C_earl_of_Northumbria_Croyland_Abb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858" y="604434"/>
            <a:ext cx="2352675" cy="524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2364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04145"/>
            <a:ext cx="9486900" cy="6555641"/>
          </a:xfrm>
          <a:prstGeom prst="rect">
            <a:avLst/>
          </a:prstGeom>
        </p:spPr>
        <p:txBody>
          <a:bodyPr wrap="square">
            <a:spAutoFit/>
          </a:bodyPr>
          <a:lstStyle/>
          <a:p>
            <a:r>
              <a:rPr lang="en-US" sz="1200" b="1" i="1" dirty="0">
                <a:solidFill>
                  <a:srgbClr val="333333"/>
                </a:solidFill>
                <a:latin typeface="Avenir Next" charset="0"/>
                <a:ea typeface="Avenir Next" charset="0"/>
                <a:cs typeface="Avenir Next" charset="0"/>
              </a:rPr>
              <a:t>William’s castles 1066–87 </a:t>
            </a:r>
            <a:endParaRPr lang="en-US" sz="1200" b="1" dirty="0">
              <a:solidFill>
                <a:srgbClr val="333333"/>
              </a:solidFill>
              <a:latin typeface="Avenir Next" charset="0"/>
              <a:ea typeface="Avenir Next" charset="0"/>
              <a:cs typeface="Avenir Next" charset="0"/>
            </a:endParaRPr>
          </a:p>
          <a:p>
            <a:endParaRPr lang="en-US" sz="1200" dirty="0" smtClean="0">
              <a:solidFill>
                <a:srgbClr val="FFFFFF"/>
              </a:solidFill>
              <a:latin typeface="Avenir Next" charset="0"/>
              <a:ea typeface="Avenir Next" charset="0"/>
              <a:cs typeface="Avenir Next" charset="0"/>
            </a:endParaRPr>
          </a:p>
          <a:p>
            <a:r>
              <a:rPr lang="en-US" sz="1200" b="1" dirty="0" err="1" smtClean="0">
                <a:solidFill>
                  <a:srgbClr val="333333"/>
                </a:solidFill>
                <a:latin typeface="Avenir Next" charset="0"/>
                <a:ea typeface="Avenir Next" charset="0"/>
                <a:cs typeface="Avenir Next" charset="0"/>
              </a:rPr>
              <a:t>Chepstow</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Established by the Conqueror’s friend  William </a:t>
            </a:r>
            <a:r>
              <a:rPr lang="en-US" sz="1200" i="1" dirty="0" err="1">
                <a:solidFill>
                  <a:srgbClr val="333333"/>
                </a:solidFill>
                <a:latin typeface="Avenir Next" charset="0"/>
                <a:ea typeface="Avenir Next" charset="0"/>
                <a:cs typeface="Avenir Next" charset="0"/>
              </a:rPr>
              <a:t>fitz</a:t>
            </a:r>
            <a:r>
              <a:rPr lang="en-US" sz="1200" i="1" dirty="0">
                <a:solidFill>
                  <a:srgbClr val="333333"/>
                </a:solidFill>
                <a:latin typeface="Avenir Next" charset="0"/>
                <a:ea typeface="Avenir Next" charset="0"/>
                <a:cs typeface="Avenir Next" charset="0"/>
              </a:rPr>
              <a:t> </a:t>
            </a:r>
            <a:r>
              <a:rPr lang="en-US" sz="1200" i="1" dirty="0" err="1">
                <a:solidFill>
                  <a:srgbClr val="333333"/>
                </a:solidFill>
                <a:latin typeface="Avenir Next" charset="0"/>
                <a:ea typeface="Avenir Next" charset="0"/>
                <a:cs typeface="Avenir Next" charset="0"/>
              </a:rPr>
              <a:t>Osbern</a:t>
            </a:r>
            <a:r>
              <a:rPr lang="en-US" sz="1200" i="1" dirty="0">
                <a:solidFill>
                  <a:srgbClr val="333333"/>
                </a:solidFill>
                <a:latin typeface="Avenir Next" charset="0"/>
                <a:ea typeface="Avenir Next" charset="0"/>
                <a:cs typeface="Avenir Next" charset="0"/>
              </a:rPr>
              <a:t> soon after 1066,  </a:t>
            </a:r>
            <a:r>
              <a:rPr lang="en-US" sz="1200" i="1" dirty="0" err="1">
                <a:solidFill>
                  <a:srgbClr val="333333"/>
                </a:solidFill>
                <a:latin typeface="Avenir Next" charset="0"/>
                <a:ea typeface="Avenir Next" charset="0"/>
                <a:cs typeface="Avenir Next" charset="0"/>
              </a:rPr>
              <a:t>Chepstow</a:t>
            </a:r>
            <a:r>
              <a:rPr lang="en-US" sz="1200" i="1" dirty="0">
                <a:solidFill>
                  <a:srgbClr val="333333"/>
                </a:solidFill>
                <a:latin typeface="Avenir Next" charset="0"/>
                <a:ea typeface="Avenir Next" charset="0"/>
                <a:cs typeface="Avenir Next" charset="0"/>
              </a:rPr>
              <a:t> was acquired by the king in </a:t>
            </a:r>
            <a:r>
              <a:rPr lang="en-US" sz="1200" i="1" dirty="0" smtClean="0">
                <a:solidFill>
                  <a:srgbClr val="333333"/>
                </a:solidFill>
                <a:latin typeface="Avenir Next" charset="0"/>
                <a:ea typeface="Avenir Next" charset="0"/>
                <a:cs typeface="Avenir Next" charset="0"/>
              </a:rPr>
              <a:t>1075.</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Pevensey</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William built his first castle in England here, the point of the Normans’ disembarkation, to protect his army while they prepared to engage Harold Godwinson.</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Dover</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After </a:t>
            </a:r>
            <a:r>
              <a:rPr lang="en-US" sz="1200" i="1" dirty="0" smtClean="0">
                <a:solidFill>
                  <a:srgbClr val="333333"/>
                </a:solidFill>
                <a:latin typeface="Avenir Next" charset="0"/>
                <a:ea typeface="Avenir Next" charset="0"/>
                <a:cs typeface="Avenir Next" charset="0"/>
              </a:rPr>
              <a:t>Hastings</a:t>
            </a:r>
            <a:r>
              <a:rPr lang="en-US" sz="1200" i="1" dirty="0">
                <a:solidFill>
                  <a:srgbClr val="333333"/>
                </a:solidFill>
                <a:latin typeface="Avenir Next" charset="0"/>
                <a:ea typeface="Avenir Next" charset="0"/>
                <a:cs typeface="Avenir Next" charset="0"/>
              </a:rPr>
              <a:t>, William reportedly spent eight days at </a:t>
            </a:r>
            <a:r>
              <a:rPr lang="en-US" sz="1200" i="1" dirty="0" smtClean="0">
                <a:solidFill>
                  <a:srgbClr val="333333"/>
                </a:solidFill>
                <a:latin typeface="Avenir Next" charset="0"/>
                <a:ea typeface="Avenir Next" charset="0"/>
                <a:cs typeface="Avenir Next" charset="0"/>
              </a:rPr>
              <a:t>Dover, and afterwards entrusted it </a:t>
            </a:r>
            <a:r>
              <a:rPr lang="en-US" sz="1200" i="1" dirty="0" err="1" smtClean="0">
                <a:solidFill>
                  <a:srgbClr val="333333"/>
                </a:solidFill>
                <a:latin typeface="Avenir Next" charset="0"/>
                <a:ea typeface="Avenir Next" charset="0"/>
                <a:cs typeface="Avenir Next" charset="0"/>
              </a:rPr>
              <a:t>tohis</a:t>
            </a:r>
            <a:r>
              <a:rPr lang="en-US" sz="1200" i="1" dirty="0" smtClean="0">
                <a:solidFill>
                  <a:srgbClr val="333333"/>
                </a:solidFill>
                <a:latin typeface="Avenir Next" charset="0"/>
                <a:ea typeface="Avenir Next" charset="0"/>
                <a:cs typeface="Avenir Next" charset="0"/>
              </a:rPr>
              <a:t> </a:t>
            </a:r>
            <a:r>
              <a:rPr lang="en-US" sz="1200" i="1" dirty="0">
                <a:solidFill>
                  <a:srgbClr val="333333"/>
                </a:solidFill>
                <a:latin typeface="Avenir Next" charset="0"/>
                <a:ea typeface="Avenir Next" charset="0"/>
                <a:cs typeface="Avenir Next" charset="0"/>
              </a:rPr>
              <a:t>half-brother </a:t>
            </a:r>
            <a:r>
              <a:rPr lang="en-US" sz="1200" i="1" dirty="0" err="1">
                <a:solidFill>
                  <a:srgbClr val="333333"/>
                </a:solidFill>
                <a:latin typeface="Avenir Next" charset="0"/>
                <a:ea typeface="Avenir Next" charset="0"/>
                <a:cs typeface="Avenir Next" charset="0"/>
              </a:rPr>
              <a:t>Odo</a:t>
            </a:r>
            <a:r>
              <a:rPr lang="en-US" sz="1200" i="1" dirty="0">
                <a:solidFill>
                  <a:srgbClr val="333333"/>
                </a:solidFill>
                <a:latin typeface="Avenir Next" charset="0"/>
                <a:ea typeface="Avenir Next" charset="0"/>
                <a:cs typeface="Avenir Next" charset="0"/>
              </a:rPr>
              <a:t> of Bayeux.</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London</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This was established shortly before Christmas </a:t>
            </a:r>
            <a:r>
              <a:rPr lang="en-US" sz="1200" i="1" dirty="0" smtClean="0">
                <a:solidFill>
                  <a:srgbClr val="333333"/>
                </a:solidFill>
                <a:latin typeface="Avenir Next" charset="0"/>
                <a:ea typeface="Avenir Next" charset="0"/>
                <a:cs typeface="Avenir Next" charset="0"/>
              </a:rPr>
              <a:t>1066. Work </a:t>
            </a:r>
            <a:r>
              <a:rPr lang="en-US" sz="1200" i="1" dirty="0">
                <a:solidFill>
                  <a:srgbClr val="333333"/>
                </a:solidFill>
                <a:latin typeface="Avenir Next" charset="0"/>
                <a:ea typeface="Avenir Next" charset="0"/>
                <a:cs typeface="Avenir Next" charset="0"/>
              </a:rPr>
              <a:t>on the White Tower started in the 1070s and continued until the early 12th century.</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Old </a:t>
            </a:r>
            <a:r>
              <a:rPr lang="en-US" sz="1200" b="1" dirty="0" err="1">
                <a:solidFill>
                  <a:srgbClr val="333333"/>
                </a:solidFill>
                <a:latin typeface="Avenir Next" charset="0"/>
                <a:ea typeface="Avenir Next" charset="0"/>
                <a:cs typeface="Avenir Next" charset="0"/>
              </a:rPr>
              <a:t>Sarum</a:t>
            </a:r>
            <a:endParaRPr lang="en-US" sz="1200" b="1" dirty="0">
              <a:solidFill>
                <a:srgbClr val="333333"/>
              </a:solidFill>
              <a:latin typeface="Avenir Next" charset="0"/>
              <a:ea typeface="Avenir Next" charset="0"/>
              <a:cs typeface="Avenir Next" charset="0"/>
            </a:endParaRPr>
          </a:p>
          <a:p>
            <a:r>
              <a:rPr lang="en-US" sz="1200" i="1" dirty="0" smtClean="0">
                <a:solidFill>
                  <a:srgbClr val="333333"/>
                </a:solidFill>
                <a:latin typeface="Avenir Next" charset="0"/>
                <a:ea typeface="Avenir Next" charset="0"/>
                <a:cs typeface="Avenir Next" charset="0"/>
              </a:rPr>
              <a:t>Old </a:t>
            </a:r>
            <a:r>
              <a:rPr lang="en-US" sz="1200" i="1" dirty="0" err="1">
                <a:solidFill>
                  <a:srgbClr val="333333"/>
                </a:solidFill>
                <a:latin typeface="Avenir Next" charset="0"/>
                <a:ea typeface="Avenir Next" charset="0"/>
                <a:cs typeface="Avenir Next" charset="0"/>
              </a:rPr>
              <a:t>Sarum</a:t>
            </a:r>
            <a:r>
              <a:rPr lang="en-US" sz="1200" i="1" dirty="0">
                <a:solidFill>
                  <a:srgbClr val="333333"/>
                </a:solidFill>
                <a:latin typeface="Avenir Next" charset="0"/>
                <a:ea typeface="Avenir Next" charset="0"/>
                <a:cs typeface="Avenir Next" charset="0"/>
              </a:rPr>
              <a:t> was probably begun before </a:t>
            </a:r>
            <a:r>
              <a:rPr lang="en-US" sz="1200" i="1" dirty="0" smtClean="0">
                <a:solidFill>
                  <a:srgbClr val="333333"/>
                </a:solidFill>
                <a:latin typeface="Avenir Next" charset="0"/>
                <a:ea typeface="Avenir Next" charset="0"/>
                <a:cs typeface="Avenir Next" charset="0"/>
              </a:rPr>
              <a:t>1070.</a:t>
            </a:r>
          </a:p>
          <a:p>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Windsor</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This most famous of English castles was created </a:t>
            </a:r>
            <a:r>
              <a:rPr lang="en-US" sz="1200" i="1" dirty="0" smtClean="0">
                <a:solidFill>
                  <a:srgbClr val="333333"/>
                </a:solidFill>
                <a:latin typeface="Avenir Next" charset="0"/>
                <a:ea typeface="Avenir Next" charset="0"/>
                <a:cs typeface="Avenir Next" charset="0"/>
              </a:rPr>
              <a:t>probably </a:t>
            </a:r>
            <a:r>
              <a:rPr lang="en-US" sz="1200" i="1" dirty="0">
                <a:solidFill>
                  <a:srgbClr val="333333"/>
                </a:solidFill>
                <a:latin typeface="Avenir Next" charset="0"/>
                <a:ea typeface="Avenir Next" charset="0"/>
                <a:cs typeface="Avenir Next" charset="0"/>
              </a:rPr>
              <a:t>before the council held at Windsor in 1070.</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Durham</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On his return from Scotland in 1072, William stopped to plant a castle in Durham where, three years earlier, his troops had been  massacred by the Northumbrians.</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York</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William built not one but two castles in York: the first (Clifford’s Tower) was constructed in the summer of 1068, the second (</a:t>
            </a:r>
            <a:r>
              <a:rPr lang="en-US" sz="1200" i="1" dirty="0" err="1">
                <a:solidFill>
                  <a:srgbClr val="333333"/>
                </a:solidFill>
                <a:latin typeface="Avenir Next" charset="0"/>
                <a:ea typeface="Avenir Next" charset="0"/>
                <a:cs typeface="Avenir Next" charset="0"/>
              </a:rPr>
              <a:t>Baile</a:t>
            </a:r>
            <a:r>
              <a:rPr lang="en-US" sz="1200" i="1" dirty="0">
                <a:solidFill>
                  <a:srgbClr val="333333"/>
                </a:solidFill>
                <a:latin typeface="Avenir Next" charset="0"/>
                <a:ea typeface="Avenir Next" charset="0"/>
                <a:cs typeface="Avenir Next" charset="0"/>
              </a:rPr>
              <a:t> Hill) early the following year.</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Norwich</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Norwich was begun before </a:t>
            </a:r>
            <a:r>
              <a:rPr lang="en-US" sz="1200" i="1" dirty="0" smtClean="0">
                <a:solidFill>
                  <a:srgbClr val="333333"/>
                </a:solidFill>
                <a:latin typeface="Avenir Next" charset="0"/>
                <a:ea typeface="Avenir Next" charset="0"/>
                <a:cs typeface="Avenir Next" charset="0"/>
              </a:rPr>
              <a:t>1075.</a:t>
            </a:r>
            <a:r>
              <a:rPr lang="en-US" sz="1200" dirty="0">
                <a:solidFill>
                  <a:srgbClr val="333333"/>
                </a:solidFill>
                <a:latin typeface="Avenir Next" charset="0"/>
                <a:ea typeface="Avenir Next" charset="0"/>
                <a:cs typeface="Avenir Next" charset="0"/>
              </a:rPr>
              <a:t/>
            </a:r>
            <a:br>
              <a:rPr lang="en-US" sz="1200" dirty="0">
                <a:solidFill>
                  <a:srgbClr val="333333"/>
                </a:solidFill>
                <a:latin typeface="Avenir Next" charset="0"/>
                <a:ea typeface="Avenir Next" charset="0"/>
                <a:cs typeface="Avenir Next" charset="0"/>
              </a:rPr>
            </a:br>
            <a:endParaRPr lang="en-US" sz="1200" dirty="0">
              <a:solidFill>
                <a:srgbClr val="333333"/>
              </a:solidFill>
              <a:latin typeface="Avenir Next" charset="0"/>
              <a:ea typeface="Avenir Next" charset="0"/>
              <a:cs typeface="Avenir Next" charset="0"/>
            </a:endParaRPr>
          </a:p>
          <a:p>
            <a:r>
              <a:rPr lang="en-US" sz="1200" b="1" dirty="0" smtClean="0">
                <a:solidFill>
                  <a:srgbClr val="333333"/>
                </a:solidFill>
                <a:latin typeface="Avenir Next" charset="0"/>
                <a:ea typeface="Avenir Next" charset="0"/>
                <a:cs typeface="Avenir Next" charset="0"/>
              </a:rPr>
              <a:t>Colchester</a:t>
            </a:r>
            <a:endParaRPr lang="en-US" sz="1200" b="1" dirty="0">
              <a:solidFill>
                <a:srgbClr val="333333"/>
              </a:solidFill>
              <a:latin typeface="Avenir Next" charset="0"/>
              <a:ea typeface="Avenir Next" charset="0"/>
              <a:cs typeface="Avenir Next" charset="0"/>
            </a:endParaRPr>
          </a:p>
          <a:p>
            <a:r>
              <a:rPr lang="en-US" sz="1200" i="1" dirty="0">
                <a:solidFill>
                  <a:srgbClr val="333333"/>
                </a:solidFill>
                <a:latin typeface="Avenir Next" charset="0"/>
                <a:ea typeface="Avenir Next" charset="0"/>
                <a:cs typeface="Avenir Next" charset="0"/>
              </a:rPr>
              <a:t>A gigantic building, with close affinities to </a:t>
            </a:r>
            <a:r>
              <a:rPr lang="en-US" sz="1200" i="1" dirty="0" smtClean="0">
                <a:solidFill>
                  <a:srgbClr val="333333"/>
                </a:solidFill>
                <a:latin typeface="Avenir Next" charset="0"/>
                <a:ea typeface="Avenir Next" charset="0"/>
                <a:cs typeface="Avenir Next" charset="0"/>
              </a:rPr>
              <a:t>the </a:t>
            </a:r>
            <a:r>
              <a:rPr lang="en-US" sz="1200" i="1" dirty="0">
                <a:solidFill>
                  <a:srgbClr val="333333"/>
                </a:solidFill>
                <a:latin typeface="Avenir Next" charset="0"/>
                <a:ea typeface="Avenir Next" charset="0"/>
                <a:cs typeface="Avenir Next" charset="0"/>
              </a:rPr>
              <a:t>Tower of </a:t>
            </a:r>
            <a:r>
              <a:rPr lang="en-US" sz="1200" i="1" dirty="0" smtClean="0">
                <a:solidFill>
                  <a:srgbClr val="333333"/>
                </a:solidFill>
                <a:latin typeface="Avenir Next" charset="0"/>
                <a:ea typeface="Avenir Next" charset="0"/>
                <a:cs typeface="Avenir Next" charset="0"/>
              </a:rPr>
              <a:t>London.</a:t>
            </a:r>
            <a:endParaRPr lang="en-US" sz="1200" b="0" i="0" dirty="0">
              <a:solidFill>
                <a:srgbClr val="333333"/>
              </a:solidFill>
              <a:effectLst/>
              <a:latin typeface="Avenir Next" charset="0"/>
              <a:ea typeface="Avenir Next" charset="0"/>
              <a:cs typeface="Avenir Next" charset="0"/>
            </a:endParaRPr>
          </a:p>
        </p:txBody>
      </p:sp>
    </p:spTree>
    <p:extLst>
      <p:ext uri="{BB962C8B-B14F-4D97-AF65-F5344CB8AC3E}">
        <p14:creationId xmlns:p14="http://schemas.microsoft.com/office/powerpoint/2010/main" val="6056364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mage result for william hastings battle"/>
          <p:cNvSpPr>
            <a:spLocks noChangeAspect="1" noChangeArrowheads="1"/>
          </p:cNvSpPr>
          <p:nvPr/>
        </p:nvSpPr>
        <p:spPr bwMode="auto">
          <a:xfrm>
            <a:off x="-1" y="-1"/>
            <a:ext cx="5315919" cy="53159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mage result for william hastings battle"/>
          <p:cNvSpPr>
            <a:spLocks noChangeAspect="1" noChangeArrowheads="1"/>
          </p:cNvSpPr>
          <p:nvPr/>
        </p:nvSpPr>
        <p:spPr bwMode="auto">
          <a:xfrm>
            <a:off x="152399" y="152399"/>
            <a:ext cx="5315919" cy="53159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descr="https://i0.wp.com/www.medievalists.net/wp-content/uploads/2012/11/bayeux-tap.jpeg?resize=550%2C29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08" y="0"/>
            <a:ext cx="128733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6013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41378" cy="1143000"/>
          </a:xfrm>
        </p:spPr>
        <p:txBody>
          <a:bodyPr>
            <a:normAutofit/>
          </a:bodyPr>
          <a:lstStyle/>
          <a:p>
            <a:pPr algn="l"/>
            <a:r>
              <a:rPr lang="en-US" sz="3600" dirty="0" smtClean="0">
                <a:latin typeface="Palatino Linotype" charset="0"/>
                <a:ea typeface="Palatino Linotype" charset="0"/>
                <a:cs typeface="Palatino Linotype" charset="0"/>
              </a:rPr>
              <a:t>Timeline of Viking raids</a:t>
            </a:r>
            <a:endParaRPr lang="en-US" sz="3600" dirty="0">
              <a:latin typeface="Palatino Linotype" charset="0"/>
              <a:ea typeface="Palatino Linotype" charset="0"/>
              <a:cs typeface="Palatino Linotype" charset="0"/>
            </a:endParaRPr>
          </a:p>
        </p:txBody>
      </p:sp>
      <p:sp>
        <p:nvSpPr>
          <p:cNvPr id="3" name="Content Placeholder 2"/>
          <p:cNvSpPr>
            <a:spLocks noGrp="1"/>
          </p:cNvSpPr>
          <p:nvPr>
            <p:ph idx="1"/>
          </p:nvPr>
        </p:nvSpPr>
        <p:spPr>
          <a:xfrm>
            <a:off x="542924" y="1417638"/>
            <a:ext cx="5269929" cy="4583112"/>
          </a:xfrm>
        </p:spPr>
        <p:txBody>
          <a:bodyPr>
            <a:noAutofit/>
          </a:bodyPr>
          <a:lstStyle/>
          <a:p>
            <a:r>
              <a:rPr lang="en-US" sz="1800" dirty="0" smtClean="0">
                <a:latin typeface="Palatino Linotype" charset="0"/>
                <a:ea typeface="Palatino Linotype" charset="0"/>
                <a:cs typeface="Palatino Linotype" charset="0"/>
              </a:rPr>
              <a:t>789: First recorded Viking attack in Dorset</a:t>
            </a:r>
          </a:p>
          <a:p>
            <a:r>
              <a:rPr lang="en-US" sz="1800" dirty="0" smtClean="0">
                <a:latin typeface="Palatino Linotype" charset="0"/>
                <a:ea typeface="Palatino Linotype" charset="0"/>
                <a:cs typeface="Palatino Linotype" charset="0"/>
              </a:rPr>
              <a:t>793: Vikings attack monastery of Lindisfarne, </a:t>
            </a:r>
            <a:r>
              <a:rPr lang="en-US" sz="1800" dirty="0" err="1" smtClean="0">
                <a:latin typeface="Palatino Linotype" charset="0"/>
                <a:ea typeface="Palatino Linotype" charset="0"/>
                <a:cs typeface="Palatino Linotype" charset="0"/>
              </a:rPr>
              <a:t>Northumbria</a:t>
            </a:r>
            <a:endParaRPr lang="en-US" sz="1800" dirty="0" smtClean="0">
              <a:latin typeface="Palatino Linotype" charset="0"/>
              <a:ea typeface="Palatino Linotype" charset="0"/>
              <a:cs typeface="Palatino Linotype" charset="0"/>
            </a:endParaRPr>
          </a:p>
          <a:p>
            <a:r>
              <a:rPr lang="en-US" sz="1800" dirty="0" smtClean="0">
                <a:latin typeface="Palatino Linotype" charset="0"/>
                <a:ea typeface="Palatino Linotype" charset="0"/>
                <a:cs typeface="Palatino Linotype" charset="0"/>
              </a:rPr>
              <a:t>795: Vikings attack monastery of Iona, Scotland</a:t>
            </a:r>
          </a:p>
          <a:p>
            <a:r>
              <a:rPr lang="en-US" sz="1800" dirty="0" smtClean="0">
                <a:latin typeface="Palatino Linotype" charset="0"/>
                <a:ea typeface="Palatino Linotype" charset="0"/>
                <a:cs typeface="Palatino Linotype" charset="0"/>
              </a:rPr>
              <a:t>792-822: Diplomas show Viking activity and camps in Kent</a:t>
            </a:r>
          </a:p>
          <a:p>
            <a:r>
              <a:rPr lang="en-US" sz="1800" dirty="0" smtClean="0">
                <a:latin typeface="Palatino Linotype" charset="0"/>
                <a:ea typeface="Palatino Linotype" charset="0"/>
                <a:cs typeface="Palatino Linotype" charset="0"/>
              </a:rPr>
              <a:t>844: Large Anglo-Saxon defeat recorded in Frankish chronicle </a:t>
            </a:r>
            <a:r>
              <a:rPr lang="mr-IN" sz="1800" dirty="0" smtClean="0">
                <a:latin typeface="Palatino Linotype" charset="0"/>
                <a:ea typeface="Palatino Linotype" charset="0"/>
                <a:cs typeface="Palatino Linotype" charset="0"/>
              </a:rPr>
              <a:t>–</a:t>
            </a:r>
            <a:r>
              <a:rPr lang="en-US" sz="1800" dirty="0" smtClean="0">
                <a:latin typeface="Palatino Linotype" charset="0"/>
                <a:ea typeface="Palatino Linotype" charset="0"/>
                <a:cs typeface="Palatino Linotype" charset="0"/>
              </a:rPr>
              <a:t> the Vikings ‘wielded power over land at will’.</a:t>
            </a:r>
          </a:p>
          <a:p>
            <a:r>
              <a:rPr lang="en-US" sz="1800" dirty="0" smtClean="0">
                <a:latin typeface="Palatino Linotype" charset="0"/>
                <a:ea typeface="Palatino Linotype" charset="0"/>
                <a:cs typeface="Palatino Linotype" charset="0"/>
              </a:rPr>
              <a:t>851: Large Viking defeat recorded in Anglo-Saxon Chronicle and Frankish chronicle.</a:t>
            </a:r>
          </a:p>
          <a:p>
            <a:r>
              <a:rPr lang="en-US" sz="1800" dirty="0" smtClean="0">
                <a:latin typeface="Palatino Linotype" charset="0"/>
                <a:ea typeface="Palatino Linotype" charset="0"/>
                <a:cs typeface="Palatino Linotype" charset="0"/>
              </a:rPr>
              <a:t>851: Vikings stay in Kent over winter.</a:t>
            </a:r>
            <a:endParaRPr lang="en-US" sz="1800" dirty="0">
              <a:latin typeface="Palatino Linotype" charset="0"/>
              <a:ea typeface="Palatino Linotype" charset="0"/>
              <a:cs typeface="Palatino Linotype" charset="0"/>
            </a:endParaRPr>
          </a:p>
        </p:txBody>
      </p:sp>
      <p:pic>
        <p:nvPicPr>
          <p:cNvPr id="4" name="Picture 3"/>
          <p:cNvPicPr>
            <a:picLocks noChangeAspect="1"/>
          </p:cNvPicPr>
          <p:nvPr/>
        </p:nvPicPr>
        <p:blipFill>
          <a:blip r:embed="rId2"/>
          <a:stretch>
            <a:fillRect/>
          </a:stretch>
        </p:blipFill>
        <p:spPr>
          <a:xfrm>
            <a:off x="5898579" y="857250"/>
            <a:ext cx="3245421" cy="5143500"/>
          </a:xfrm>
          <a:prstGeom prst="rect">
            <a:avLst/>
          </a:prstGeom>
        </p:spPr>
      </p:pic>
    </p:spTree>
    <p:extLst>
      <p:ext uri="{BB962C8B-B14F-4D97-AF65-F5344CB8AC3E}">
        <p14:creationId xmlns:p14="http://schemas.microsoft.com/office/powerpoint/2010/main" val="999890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latin typeface="Palatino Linotype" charset="0"/>
                <a:ea typeface="Palatino Linotype" charset="0"/>
                <a:cs typeface="Palatino Linotype" charset="0"/>
              </a:rPr>
              <a:t>The ‘Great Army’</a:t>
            </a:r>
            <a:endParaRPr lang="en-US" dirty="0">
              <a:latin typeface="Palatino Linotype" charset="0"/>
              <a:ea typeface="Palatino Linotype" charset="0"/>
              <a:cs typeface="Palatino Linotype" charset="0"/>
            </a:endParaRPr>
          </a:p>
        </p:txBody>
      </p:sp>
      <p:sp>
        <p:nvSpPr>
          <p:cNvPr id="3" name="Content Placeholder 2"/>
          <p:cNvSpPr>
            <a:spLocks noGrp="1"/>
          </p:cNvSpPr>
          <p:nvPr>
            <p:ph idx="1"/>
          </p:nvPr>
        </p:nvSpPr>
        <p:spPr>
          <a:xfrm>
            <a:off x="628651" y="1417638"/>
            <a:ext cx="5269929" cy="4583112"/>
          </a:xfrm>
        </p:spPr>
        <p:txBody>
          <a:bodyPr>
            <a:noAutofit/>
          </a:bodyPr>
          <a:lstStyle/>
          <a:p>
            <a:r>
              <a:rPr lang="en-US" sz="1800" dirty="0" smtClean="0">
                <a:latin typeface="Palatino Linotype" charset="0"/>
                <a:ea typeface="Palatino Linotype" charset="0"/>
                <a:cs typeface="Palatino Linotype" charset="0"/>
              </a:rPr>
              <a:t>865/6: arrives in </a:t>
            </a:r>
            <a:r>
              <a:rPr lang="en-US" sz="1800" b="1" dirty="0" smtClean="0">
                <a:latin typeface="Palatino Linotype" charset="0"/>
                <a:ea typeface="Palatino Linotype" charset="0"/>
                <a:cs typeface="Palatino Linotype" charset="0"/>
              </a:rPr>
              <a:t>East Anglia</a:t>
            </a:r>
            <a:r>
              <a:rPr lang="en-US" sz="1800" dirty="0" smtClean="0">
                <a:latin typeface="Palatino Linotype" charset="0"/>
                <a:ea typeface="Palatino Linotype" charset="0"/>
                <a:cs typeface="Palatino Linotype" charset="0"/>
              </a:rPr>
              <a:t>.</a:t>
            </a:r>
          </a:p>
          <a:p>
            <a:r>
              <a:rPr lang="en-US" sz="1800" dirty="0" smtClean="0">
                <a:latin typeface="Palatino Linotype" charset="0"/>
                <a:ea typeface="Palatino Linotype" charset="0"/>
                <a:cs typeface="Palatino Linotype" charset="0"/>
              </a:rPr>
              <a:t>867: seizes </a:t>
            </a:r>
            <a:r>
              <a:rPr lang="en-US" sz="1800" b="1" dirty="0" smtClean="0">
                <a:latin typeface="Palatino Linotype" charset="0"/>
                <a:ea typeface="Palatino Linotype" charset="0"/>
                <a:cs typeface="Palatino Linotype" charset="0"/>
              </a:rPr>
              <a:t>York</a:t>
            </a:r>
            <a:r>
              <a:rPr lang="en-US" sz="1800" dirty="0" smtClean="0">
                <a:latin typeface="Palatino Linotype" charset="0"/>
                <a:ea typeface="Palatino Linotype" charset="0"/>
                <a:cs typeface="Palatino Linotype" charset="0"/>
              </a:rPr>
              <a:t>, subjugates kingdom of </a:t>
            </a:r>
            <a:r>
              <a:rPr lang="en-US" sz="1800" b="1" dirty="0" err="1" smtClean="0">
                <a:latin typeface="Palatino Linotype" charset="0"/>
                <a:ea typeface="Palatino Linotype" charset="0"/>
                <a:cs typeface="Palatino Linotype" charset="0"/>
              </a:rPr>
              <a:t>Northumbria</a:t>
            </a:r>
            <a:r>
              <a:rPr lang="en-US" sz="1800" dirty="0" smtClean="0">
                <a:latin typeface="Palatino Linotype" charset="0"/>
                <a:ea typeface="Palatino Linotype" charset="0"/>
                <a:cs typeface="Palatino Linotype" charset="0"/>
              </a:rPr>
              <a:t>.</a:t>
            </a:r>
          </a:p>
          <a:p>
            <a:r>
              <a:rPr lang="en-US" sz="1800" dirty="0" smtClean="0">
                <a:latin typeface="Palatino Linotype" charset="0"/>
                <a:ea typeface="Palatino Linotype" charset="0"/>
                <a:cs typeface="Palatino Linotype" charset="0"/>
              </a:rPr>
              <a:t>869: subjugates kingdom of </a:t>
            </a:r>
            <a:r>
              <a:rPr lang="en-US" sz="1800" b="1" dirty="0" smtClean="0">
                <a:latin typeface="Palatino Linotype" charset="0"/>
                <a:ea typeface="Palatino Linotype" charset="0"/>
                <a:cs typeface="Palatino Linotype" charset="0"/>
              </a:rPr>
              <a:t>East Anglia</a:t>
            </a:r>
            <a:r>
              <a:rPr lang="en-US" sz="1800" dirty="0" smtClean="0">
                <a:latin typeface="Palatino Linotype" charset="0"/>
                <a:ea typeface="Palatino Linotype" charset="0"/>
                <a:cs typeface="Palatino Linotype" charset="0"/>
              </a:rPr>
              <a:t>, martyrdom of King Edmund.</a:t>
            </a:r>
          </a:p>
          <a:p>
            <a:r>
              <a:rPr lang="en-US" sz="1800" dirty="0" smtClean="0">
                <a:latin typeface="Palatino Linotype" charset="0"/>
                <a:ea typeface="Palatino Linotype" charset="0"/>
                <a:cs typeface="Palatino Linotype" charset="0"/>
              </a:rPr>
              <a:t>871: ‘Summer Army’ arrives and joins up with Great Army.</a:t>
            </a:r>
          </a:p>
          <a:p>
            <a:r>
              <a:rPr lang="en-US" sz="1800" dirty="0" smtClean="0">
                <a:latin typeface="Palatino Linotype" charset="0"/>
                <a:ea typeface="Palatino Linotype" charset="0"/>
                <a:cs typeface="Palatino Linotype" charset="0"/>
              </a:rPr>
              <a:t>873: subjugates kingdom of </a:t>
            </a:r>
            <a:r>
              <a:rPr lang="en-US" sz="1800" b="1" dirty="0" smtClean="0">
                <a:latin typeface="Palatino Linotype" charset="0"/>
                <a:ea typeface="Palatino Linotype" charset="0"/>
                <a:cs typeface="Palatino Linotype" charset="0"/>
              </a:rPr>
              <a:t>Mercia</a:t>
            </a:r>
            <a:r>
              <a:rPr lang="en-US" sz="1800" dirty="0" smtClean="0">
                <a:latin typeface="Palatino Linotype" charset="0"/>
                <a:ea typeface="Palatino Linotype" charset="0"/>
                <a:cs typeface="Palatino Linotype" charset="0"/>
              </a:rPr>
              <a:t>.</a:t>
            </a:r>
          </a:p>
          <a:p>
            <a:r>
              <a:rPr lang="en-US" sz="1800" dirty="0" smtClean="0">
                <a:latin typeface="Palatino Linotype" charset="0"/>
                <a:ea typeface="Palatino Linotype" charset="0"/>
                <a:cs typeface="Palatino Linotype" charset="0"/>
              </a:rPr>
              <a:t>Early 878: </a:t>
            </a:r>
            <a:r>
              <a:rPr lang="en-US" sz="1800" b="1" dirty="0" err="1" smtClean="0">
                <a:latin typeface="Palatino Linotype" charset="0"/>
                <a:ea typeface="Palatino Linotype" charset="0"/>
                <a:cs typeface="Palatino Linotype" charset="0"/>
              </a:rPr>
              <a:t>Wessex</a:t>
            </a:r>
            <a:r>
              <a:rPr lang="en-US" sz="1800" dirty="0" smtClean="0">
                <a:latin typeface="Palatino Linotype" charset="0"/>
                <a:ea typeface="Palatino Linotype" charset="0"/>
                <a:cs typeface="Palatino Linotype" charset="0"/>
              </a:rPr>
              <a:t> loosely under Viking control.</a:t>
            </a:r>
          </a:p>
          <a:p>
            <a:r>
              <a:rPr lang="en-US" sz="1800" dirty="0" smtClean="0">
                <a:latin typeface="Palatino Linotype" charset="0"/>
                <a:ea typeface="Palatino Linotype" charset="0"/>
                <a:cs typeface="Palatino Linotype" charset="0"/>
              </a:rPr>
              <a:t>Mid 878: Alfred wins victory over </a:t>
            </a:r>
            <a:r>
              <a:rPr lang="en-US" sz="1800" dirty="0" err="1" smtClean="0">
                <a:latin typeface="Palatino Linotype" charset="0"/>
                <a:ea typeface="Palatino Linotype" charset="0"/>
                <a:cs typeface="Palatino Linotype" charset="0"/>
              </a:rPr>
              <a:t>Guthrum</a:t>
            </a:r>
            <a:r>
              <a:rPr lang="en-US" sz="1800" dirty="0" smtClean="0">
                <a:latin typeface="Palatino Linotype" charset="0"/>
                <a:ea typeface="Palatino Linotype" charset="0"/>
                <a:cs typeface="Palatino Linotype" charset="0"/>
              </a:rPr>
              <a:t> at Edington.</a:t>
            </a:r>
          </a:p>
          <a:p>
            <a:r>
              <a:rPr lang="en-US" sz="1800" dirty="0" smtClean="0">
                <a:latin typeface="Palatino Linotype" charset="0"/>
                <a:ea typeface="Palatino Linotype" charset="0"/>
                <a:cs typeface="Palatino Linotype" charset="0"/>
              </a:rPr>
              <a:t>Late 878: part of fleet leaves to campaign in Frankish kingdoms.</a:t>
            </a:r>
            <a:endParaRPr lang="en-US" sz="1800" dirty="0">
              <a:latin typeface="Palatino Linotype" charset="0"/>
              <a:ea typeface="Palatino Linotype" charset="0"/>
              <a:cs typeface="Palatino Linotype" charset="0"/>
            </a:endParaRPr>
          </a:p>
        </p:txBody>
      </p:sp>
      <p:pic>
        <p:nvPicPr>
          <p:cNvPr id="5" name="Picture 4"/>
          <p:cNvPicPr>
            <a:picLocks noChangeAspect="1"/>
          </p:cNvPicPr>
          <p:nvPr/>
        </p:nvPicPr>
        <p:blipFill>
          <a:blip r:embed="rId2"/>
          <a:stretch>
            <a:fillRect/>
          </a:stretch>
        </p:blipFill>
        <p:spPr>
          <a:xfrm>
            <a:off x="5898579" y="857250"/>
            <a:ext cx="3245421" cy="5143500"/>
          </a:xfrm>
          <a:prstGeom prst="rect">
            <a:avLst/>
          </a:prstGeom>
        </p:spPr>
      </p:pic>
    </p:spTree>
    <p:extLst>
      <p:ext uri="{BB962C8B-B14F-4D97-AF65-F5344CB8AC3E}">
        <p14:creationId xmlns:p14="http://schemas.microsoft.com/office/powerpoint/2010/main" val="1107843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862"/>
            <a:ext cx="4431879" cy="1143000"/>
          </a:xfrm>
        </p:spPr>
        <p:txBody>
          <a:bodyPr>
            <a:normAutofit fontScale="90000"/>
          </a:bodyPr>
          <a:lstStyle/>
          <a:p>
            <a:r>
              <a:rPr lang="en-US" sz="4000" dirty="0" smtClean="0">
                <a:latin typeface="Palatino Linotype" charset="0"/>
                <a:ea typeface="Palatino Linotype" charset="0"/>
                <a:cs typeface="Palatino Linotype" charset="0"/>
              </a:rPr>
              <a:t>Alfred and </a:t>
            </a:r>
            <a:r>
              <a:rPr lang="en-US" sz="4000" dirty="0" err="1" smtClean="0">
                <a:latin typeface="Palatino Linotype" charset="0"/>
                <a:ea typeface="Palatino Linotype" charset="0"/>
                <a:cs typeface="Palatino Linotype" charset="0"/>
              </a:rPr>
              <a:t>Guthrum</a:t>
            </a:r>
            <a:endParaRPr lang="en-US" sz="4000" dirty="0">
              <a:latin typeface="Palatino Linotype" charset="0"/>
              <a:ea typeface="Palatino Linotype" charset="0"/>
              <a:cs typeface="Palatino Linotype" charset="0"/>
            </a:endParaRPr>
          </a:p>
        </p:txBody>
      </p:sp>
      <p:sp>
        <p:nvSpPr>
          <p:cNvPr id="3" name="Content Placeholder 2"/>
          <p:cNvSpPr>
            <a:spLocks noGrp="1"/>
          </p:cNvSpPr>
          <p:nvPr>
            <p:ph idx="1"/>
          </p:nvPr>
        </p:nvSpPr>
        <p:spPr>
          <a:xfrm>
            <a:off x="628651" y="1744862"/>
            <a:ext cx="4260428" cy="2069901"/>
          </a:xfrm>
        </p:spPr>
        <p:txBody>
          <a:bodyPr>
            <a:normAutofit fontScale="70000" lnSpcReduction="20000"/>
          </a:bodyPr>
          <a:lstStyle/>
          <a:p>
            <a:r>
              <a:rPr lang="en-US" dirty="0" smtClean="0">
                <a:latin typeface="Palatino Linotype" charset="0"/>
                <a:ea typeface="Palatino Linotype" charset="0"/>
                <a:cs typeface="Palatino Linotype" charset="0"/>
              </a:rPr>
              <a:t>Victory at Edington for Alfred in mid-878.</a:t>
            </a:r>
          </a:p>
          <a:p>
            <a:r>
              <a:rPr lang="en-US" dirty="0" err="1" smtClean="0">
                <a:latin typeface="Palatino Linotype" charset="0"/>
                <a:ea typeface="Palatino Linotype" charset="0"/>
                <a:cs typeface="Palatino Linotype" charset="0"/>
              </a:rPr>
              <a:t>Guthrum</a:t>
            </a:r>
            <a:r>
              <a:rPr lang="en-US" dirty="0" smtClean="0">
                <a:latin typeface="Palatino Linotype" charset="0"/>
                <a:ea typeface="Palatino Linotype" charset="0"/>
                <a:cs typeface="Palatino Linotype" charset="0"/>
              </a:rPr>
              <a:t> and followers are </a:t>
            </a:r>
            <a:r>
              <a:rPr lang="en-US" dirty="0" err="1" smtClean="0">
                <a:latin typeface="Palatino Linotype" charset="0"/>
                <a:ea typeface="Palatino Linotype" charset="0"/>
                <a:cs typeface="Palatino Linotype" charset="0"/>
              </a:rPr>
              <a:t>baptised</a:t>
            </a:r>
            <a:r>
              <a:rPr lang="en-US" dirty="0" smtClean="0">
                <a:latin typeface="Palatino Linotype" charset="0"/>
                <a:ea typeface="Palatino Linotype" charset="0"/>
                <a:cs typeface="Palatino Linotype" charset="0"/>
              </a:rPr>
              <a:t>.</a:t>
            </a:r>
          </a:p>
          <a:p>
            <a:r>
              <a:rPr lang="en-US" dirty="0" smtClean="0">
                <a:latin typeface="Palatino Linotype" charset="0"/>
                <a:ea typeface="Palatino Linotype" charset="0"/>
                <a:cs typeface="Palatino Linotype" charset="0"/>
              </a:rPr>
              <a:t>Both agree to a peace treaty.</a:t>
            </a:r>
          </a:p>
          <a:p>
            <a:r>
              <a:rPr lang="en-US" dirty="0" smtClean="0">
                <a:latin typeface="Palatino Linotype" charset="0"/>
                <a:ea typeface="Palatino Linotype" charset="0"/>
                <a:cs typeface="Palatino Linotype" charset="0"/>
              </a:rPr>
              <a:t>Foundation of the Danelaw?</a:t>
            </a:r>
          </a:p>
          <a:p>
            <a:endParaRPr lang="en-US" dirty="0">
              <a:latin typeface="Palatino Linotype" charset="0"/>
              <a:ea typeface="Palatino Linotype" charset="0"/>
              <a:cs typeface="Palatino Linotype" charset="0"/>
            </a:endParaRPr>
          </a:p>
        </p:txBody>
      </p:sp>
      <p:pic>
        <p:nvPicPr>
          <p:cNvPr id="4" name="Picture 3"/>
          <p:cNvPicPr>
            <a:picLocks noChangeAspect="1"/>
          </p:cNvPicPr>
          <p:nvPr/>
        </p:nvPicPr>
        <p:blipFill>
          <a:blip r:embed="rId2"/>
          <a:stretch>
            <a:fillRect/>
          </a:stretch>
        </p:blipFill>
        <p:spPr>
          <a:xfrm>
            <a:off x="4889079" y="857250"/>
            <a:ext cx="4254922" cy="5143500"/>
          </a:xfrm>
          <a:prstGeom prst="rect">
            <a:avLst/>
          </a:prstGeom>
        </p:spPr>
      </p:pic>
      <p:pic>
        <p:nvPicPr>
          <p:cNvPr id="6" name="Picture 5"/>
          <p:cNvPicPr>
            <a:picLocks noChangeAspect="1"/>
          </p:cNvPicPr>
          <p:nvPr/>
        </p:nvPicPr>
        <p:blipFill>
          <a:blip r:embed="rId3"/>
          <a:stretch>
            <a:fillRect/>
          </a:stretch>
        </p:blipFill>
        <p:spPr>
          <a:xfrm>
            <a:off x="1768439" y="3814763"/>
            <a:ext cx="1980850" cy="2045493"/>
          </a:xfrm>
          <a:prstGeom prst="rect">
            <a:avLst/>
          </a:prstGeom>
        </p:spPr>
      </p:pic>
    </p:spTree>
    <p:extLst>
      <p:ext uri="{BB962C8B-B14F-4D97-AF65-F5344CB8AC3E}">
        <p14:creationId xmlns:p14="http://schemas.microsoft.com/office/powerpoint/2010/main" val="846720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539853" cy="1143000"/>
          </a:xfrm>
        </p:spPr>
        <p:txBody>
          <a:bodyPr>
            <a:normAutofit fontScale="90000"/>
          </a:bodyPr>
          <a:lstStyle/>
          <a:p>
            <a:pPr algn="l"/>
            <a:r>
              <a:rPr lang="en-US" dirty="0" smtClean="0">
                <a:latin typeface="Palatino Linotype" charset="0"/>
                <a:ea typeface="Palatino Linotype" charset="0"/>
                <a:cs typeface="Palatino Linotype" charset="0"/>
              </a:rPr>
              <a:t>Viking Settlement</a:t>
            </a:r>
            <a:endParaRPr lang="en-US" dirty="0">
              <a:latin typeface="Palatino Linotype" charset="0"/>
              <a:ea typeface="Palatino Linotype" charset="0"/>
              <a:cs typeface="Palatino Linotype" charset="0"/>
            </a:endParaRPr>
          </a:p>
        </p:txBody>
      </p:sp>
      <p:sp>
        <p:nvSpPr>
          <p:cNvPr id="7" name="Content Placeholder 6"/>
          <p:cNvSpPr>
            <a:spLocks noGrp="1"/>
          </p:cNvSpPr>
          <p:nvPr>
            <p:ph idx="1"/>
          </p:nvPr>
        </p:nvSpPr>
        <p:spPr>
          <a:xfrm>
            <a:off x="647501" y="1417638"/>
            <a:ext cx="4159250" cy="4270773"/>
          </a:xfrm>
        </p:spPr>
        <p:txBody>
          <a:bodyPr>
            <a:normAutofit fontScale="77500" lnSpcReduction="20000"/>
          </a:bodyPr>
          <a:lstStyle/>
          <a:p>
            <a:r>
              <a:rPr lang="en-US" dirty="0" smtClean="0">
                <a:latin typeface="Palatino Linotype" charset="0"/>
                <a:ea typeface="Palatino Linotype" charset="0"/>
                <a:cs typeface="Palatino Linotype" charset="0"/>
              </a:rPr>
              <a:t>Areas of northern and eastern England under Viking control for almost a century.</a:t>
            </a:r>
          </a:p>
          <a:p>
            <a:r>
              <a:rPr lang="en-US" dirty="0" smtClean="0">
                <a:latin typeface="Palatino Linotype" charset="0"/>
                <a:ea typeface="Palatino Linotype" charset="0"/>
                <a:cs typeface="Palatino Linotype" charset="0"/>
              </a:rPr>
              <a:t>Difficult to see boundaries within the Danelaw </a:t>
            </a:r>
            <a:r>
              <a:rPr lang="mr-IN" dirty="0" smtClean="0">
                <a:latin typeface="Palatino Linotype" charset="0"/>
                <a:ea typeface="Palatino Linotype" charset="0"/>
                <a:cs typeface="Palatino Linotype" charset="0"/>
              </a:rPr>
              <a:t>–</a:t>
            </a:r>
            <a:r>
              <a:rPr lang="en-US" dirty="0" smtClean="0">
                <a:latin typeface="Palatino Linotype" charset="0"/>
                <a:ea typeface="Palatino Linotype" charset="0"/>
                <a:cs typeface="Palatino Linotype" charset="0"/>
              </a:rPr>
              <a:t> constantly shifting in response to </a:t>
            </a:r>
            <a:r>
              <a:rPr lang="en-US" dirty="0" err="1" smtClean="0">
                <a:latin typeface="Palatino Linotype" charset="0"/>
                <a:ea typeface="Palatino Linotype" charset="0"/>
                <a:cs typeface="Palatino Linotype" charset="0"/>
              </a:rPr>
              <a:t>Wessex</a:t>
            </a:r>
            <a:r>
              <a:rPr lang="en-US" dirty="0" smtClean="0">
                <a:latin typeface="Palatino Linotype" charset="0"/>
                <a:ea typeface="Palatino Linotype" charset="0"/>
                <a:cs typeface="Palatino Linotype" charset="0"/>
              </a:rPr>
              <a:t> raids.</a:t>
            </a:r>
          </a:p>
          <a:p>
            <a:r>
              <a:rPr lang="en-US" dirty="0" smtClean="0">
                <a:latin typeface="Palatino Linotype" charset="0"/>
                <a:ea typeface="Palatino Linotype" charset="0"/>
                <a:cs typeface="Palatino Linotype" charset="0"/>
              </a:rPr>
              <a:t>Problems with sources </a:t>
            </a:r>
            <a:r>
              <a:rPr lang="mr-IN" dirty="0" smtClean="0">
                <a:latin typeface="Palatino Linotype" charset="0"/>
                <a:ea typeface="Palatino Linotype" charset="0"/>
                <a:cs typeface="Palatino Linotype" charset="0"/>
              </a:rPr>
              <a:t>–</a:t>
            </a:r>
            <a:r>
              <a:rPr lang="en-US" dirty="0" smtClean="0">
                <a:latin typeface="Palatino Linotype" charset="0"/>
                <a:ea typeface="Palatino Linotype" charset="0"/>
                <a:cs typeface="Palatino Linotype" charset="0"/>
              </a:rPr>
              <a:t> Vikings cast as pagans fighting against Christian Anglo-Saxons.</a:t>
            </a:r>
            <a:endParaRPr lang="en-US" dirty="0">
              <a:latin typeface="Palatino Linotype" charset="0"/>
              <a:ea typeface="Palatino Linotype" charset="0"/>
              <a:cs typeface="Palatino Linotype" charset="0"/>
            </a:endParaRPr>
          </a:p>
        </p:txBody>
      </p:sp>
      <p:pic>
        <p:nvPicPr>
          <p:cNvPr id="8" name="Content Placeholder 4"/>
          <p:cNvPicPr>
            <a:picLocks noChangeAspect="1"/>
          </p:cNvPicPr>
          <p:nvPr/>
        </p:nvPicPr>
        <p:blipFill>
          <a:blip r:embed="rId2"/>
          <a:stretch>
            <a:fillRect/>
          </a:stretch>
        </p:blipFill>
        <p:spPr>
          <a:xfrm>
            <a:off x="4997053" y="857250"/>
            <a:ext cx="4146947" cy="5159495"/>
          </a:xfrm>
          <a:prstGeom prst="rect">
            <a:avLst/>
          </a:prstGeom>
        </p:spPr>
      </p:pic>
    </p:spTree>
    <p:extLst>
      <p:ext uri="{BB962C8B-B14F-4D97-AF65-F5344CB8AC3E}">
        <p14:creationId xmlns:p14="http://schemas.microsoft.com/office/powerpoint/2010/main" val="16026807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20000"/>
          </a:blip>
          <a:stretch>
            <a:fillRect/>
          </a:stretch>
        </a:blipFill>
        <a:effectLst/>
      </p:bgPr>
    </p:bg>
    <p:spTree>
      <p:nvGrpSpPr>
        <p:cNvPr id="1" name=""/>
        <p:cNvGrpSpPr/>
        <p:nvPr/>
      </p:nvGrpSpPr>
      <p:grpSpPr>
        <a:xfrm>
          <a:off x="0" y="0"/>
          <a:ext cx="0" cy="0"/>
          <a:chOff x="0" y="0"/>
          <a:chExt cx="0" cy="0"/>
        </a:xfrm>
      </p:grpSpPr>
      <p:pic>
        <p:nvPicPr>
          <p:cNvPr id="3" name="Picture 2" descr="inchmarnockvikings.jpeg"/>
          <p:cNvPicPr>
            <a:picLocks noChangeAspect="1"/>
          </p:cNvPicPr>
          <p:nvPr/>
        </p:nvPicPr>
        <p:blipFill rotWithShape="1">
          <a:blip r:embed="rId3">
            <a:extLst>
              <a:ext uri="{28A0092B-C50C-407E-A947-70E740481C1C}">
                <a14:useLocalDpi xmlns:a14="http://schemas.microsoft.com/office/drawing/2010/main" val="0"/>
              </a:ext>
            </a:extLst>
          </a:blip>
          <a:srcRect b="2938"/>
          <a:stretch/>
        </p:blipFill>
        <p:spPr>
          <a:xfrm>
            <a:off x="-229316" y="0"/>
            <a:ext cx="9523162" cy="7069694"/>
          </a:xfrm>
          <a:prstGeom prst="rect">
            <a:avLst/>
          </a:prstGeom>
        </p:spPr>
      </p:pic>
      <p:pic>
        <p:nvPicPr>
          <p:cNvPr id="4" name="Picture 3" descr="monymusk.jpg"/>
          <p:cNvPicPr>
            <a:picLocks noChangeAspect="1"/>
          </p:cNvPicPr>
          <p:nvPr/>
        </p:nvPicPr>
        <p:blipFill>
          <a:blip r:embed="rId4">
            <a:extLst>
              <a:ext uri="{BEBA8EAE-BF5A-486C-A8C5-ECC9F3942E4B}">
                <a14:imgProps xmlns:a14="http://schemas.microsoft.com/office/drawing/2010/main">
                  <a14:imgLayer r:embed="rId5">
                    <a14:imgEffect>
                      <a14:backgroundRemoval t="9915" b="91785" l="9790" r="89977">
                        <a14:foregroundMark x1="25874" y1="91785" x2="25874" y2="91785"/>
                        <a14:backgroundMark x1="12354" y1="86402" x2="12354" y2="86402"/>
                      </a14:backgroundRemoval>
                    </a14:imgEffect>
                  </a14:imgLayer>
                </a14:imgProps>
              </a:ext>
              <a:ext uri="{28A0092B-C50C-407E-A947-70E740481C1C}">
                <a14:useLocalDpi xmlns:a14="http://schemas.microsoft.com/office/drawing/2010/main" val="0"/>
              </a:ext>
            </a:extLst>
          </a:blip>
          <a:stretch>
            <a:fillRect/>
          </a:stretch>
        </p:blipFill>
        <p:spPr>
          <a:xfrm>
            <a:off x="7042785" y="0"/>
            <a:ext cx="2414347" cy="1986631"/>
          </a:xfrm>
          <a:prstGeom prst="rect">
            <a:avLst/>
          </a:prstGeom>
        </p:spPr>
      </p:pic>
      <p:sp>
        <p:nvSpPr>
          <p:cNvPr id="2" name="TextBox 1"/>
          <p:cNvSpPr txBox="1"/>
          <p:nvPr/>
        </p:nvSpPr>
        <p:spPr>
          <a:xfrm>
            <a:off x="0" y="346984"/>
            <a:ext cx="2476500" cy="646331"/>
          </a:xfrm>
          <a:prstGeom prst="rect">
            <a:avLst/>
          </a:prstGeom>
          <a:noFill/>
        </p:spPr>
        <p:txBody>
          <a:bodyPr wrap="square" rtlCol="0">
            <a:spAutoFit/>
          </a:bodyPr>
          <a:lstStyle/>
          <a:p>
            <a:r>
              <a:rPr lang="en-US" dirty="0" err="1" smtClean="0">
                <a:solidFill>
                  <a:schemeClr val="bg1"/>
                </a:solidFill>
              </a:rPr>
              <a:t>Inchmarnock</a:t>
            </a:r>
            <a:r>
              <a:rPr lang="en-US" dirty="0" smtClean="0">
                <a:solidFill>
                  <a:schemeClr val="bg1"/>
                </a:solidFill>
              </a:rPr>
              <a:t> Hostage Stone</a:t>
            </a:r>
            <a:endParaRPr lang="en-US" dirty="0">
              <a:solidFill>
                <a:schemeClr val="bg1"/>
              </a:solidFill>
            </a:endParaRPr>
          </a:p>
        </p:txBody>
      </p:sp>
    </p:spTree>
    <p:extLst>
      <p:ext uri="{BB962C8B-B14F-4D97-AF65-F5344CB8AC3E}">
        <p14:creationId xmlns:p14="http://schemas.microsoft.com/office/powerpoint/2010/main" val="4144385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25422" cy="1143000"/>
          </a:xfrm>
        </p:spPr>
        <p:txBody>
          <a:bodyPr>
            <a:normAutofit fontScale="90000"/>
          </a:bodyPr>
          <a:lstStyle/>
          <a:p>
            <a:pPr algn="l"/>
            <a:r>
              <a:rPr lang="en-US" dirty="0" smtClean="0">
                <a:latin typeface="Palatino Linotype" charset="0"/>
                <a:ea typeface="Palatino Linotype" charset="0"/>
                <a:cs typeface="Palatino Linotype" charset="0"/>
              </a:rPr>
              <a:t>The Gosforth Cross</a:t>
            </a:r>
            <a:endParaRPr lang="en-US" dirty="0">
              <a:latin typeface="Palatino Linotype" charset="0"/>
              <a:ea typeface="Palatino Linotype" charset="0"/>
              <a:cs typeface="Palatino Linotype" charset="0"/>
            </a:endParaRPr>
          </a:p>
        </p:txBody>
      </p:sp>
      <p:pic>
        <p:nvPicPr>
          <p:cNvPr id="1026" name="Picture 2" descr="https://media.vam.ac.uk/media/thira/collection_images/2016JA/2016JA0649_jpg_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35" y="2125267"/>
            <a:ext cx="2717483" cy="377428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p:txBody>
          <a:bodyPr/>
          <a:lstStyle/>
          <a:p>
            <a:endParaRPr lang="en-US" dirty="0"/>
          </a:p>
        </p:txBody>
      </p:sp>
      <p:pic>
        <p:nvPicPr>
          <p:cNvPr id="5" name="Picture 4"/>
          <p:cNvPicPr>
            <a:picLocks noChangeAspect="1"/>
          </p:cNvPicPr>
          <p:nvPr/>
        </p:nvPicPr>
        <p:blipFill>
          <a:blip r:embed="rId4"/>
          <a:stretch>
            <a:fillRect/>
          </a:stretch>
        </p:blipFill>
        <p:spPr>
          <a:xfrm>
            <a:off x="5282622" y="857250"/>
            <a:ext cx="3586386" cy="5143500"/>
          </a:xfrm>
          <a:prstGeom prst="rect">
            <a:avLst/>
          </a:prstGeom>
        </p:spPr>
      </p:pic>
      <p:pic>
        <p:nvPicPr>
          <p:cNvPr id="7" name="Picture 6"/>
          <p:cNvPicPr>
            <a:picLocks noChangeAspect="1"/>
          </p:cNvPicPr>
          <p:nvPr/>
        </p:nvPicPr>
        <p:blipFill rotWithShape="1">
          <a:blip r:embed="rId5"/>
          <a:srcRect l="-1092" t="32535"/>
          <a:stretch/>
        </p:blipFill>
        <p:spPr>
          <a:xfrm>
            <a:off x="3425630" y="2456260"/>
            <a:ext cx="1348671" cy="3134915"/>
          </a:xfrm>
          <a:prstGeom prst="rect">
            <a:avLst/>
          </a:prstGeom>
        </p:spPr>
      </p:pic>
      <p:sp>
        <p:nvSpPr>
          <p:cNvPr id="3" name="TextBox 2"/>
          <p:cNvSpPr txBox="1"/>
          <p:nvPr/>
        </p:nvSpPr>
        <p:spPr>
          <a:xfrm>
            <a:off x="147435" y="6239949"/>
            <a:ext cx="6809878" cy="769441"/>
          </a:xfrm>
          <a:prstGeom prst="rect">
            <a:avLst/>
          </a:prstGeom>
          <a:noFill/>
        </p:spPr>
        <p:txBody>
          <a:bodyPr wrap="none" rtlCol="0">
            <a:spAutoFit/>
          </a:bodyPr>
          <a:lstStyle/>
          <a:p>
            <a:r>
              <a:rPr lang="en-US" sz="1100" dirty="0"/>
              <a:t>Images: </a:t>
            </a:r>
            <a:r>
              <a:rPr lang="en-US" sz="1100" b="1" dirty="0"/>
              <a:t>© Victoria and Albert Museum, </a:t>
            </a:r>
            <a:r>
              <a:rPr lang="en-US" sz="1100" b="1" dirty="0" smtClean="0"/>
              <a:t>London</a:t>
            </a:r>
            <a:br>
              <a:rPr lang="en-US" sz="1100" b="1" dirty="0" smtClean="0"/>
            </a:br>
            <a:r>
              <a:rPr lang="en-US" sz="1100" dirty="0" smtClean="0">
                <a:hlinkClick r:id="rId6"/>
              </a:rPr>
              <a:t>https</a:t>
            </a:r>
            <a:r>
              <a:rPr lang="en-US" sz="1100" dirty="0">
                <a:hlinkClick r:id="rId6"/>
              </a:rPr>
              <a:t>://www.visitcumbria.com/wc/gosforth-st-marys-church/#</a:t>
            </a:r>
            <a:r>
              <a:rPr lang="en-US" sz="1100" dirty="0" smtClean="0">
                <a:hlinkClick r:id="rId6"/>
              </a:rPr>
              <a:t>gallery/3bc66fb20b2d4133dd336722a10f366d/2294</a:t>
            </a:r>
            <a:endParaRPr lang="en-US" sz="1100" dirty="0" smtClean="0"/>
          </a:p>
          <a:p>
            <a:r>
              <a:rPr lang="en-US" sz="1100" dirty="0">
                <a:hlinkClick r:id="rId7"/>
              </a:rPr>
              <a:t>http://</a:t>
            </a:r>
            <a:r>
              <a:rPr lang="en-US" sz="1100" dirty="0" smtClean="0">
                <a:hlinkClick r:id="rId7"/>
              </a:rPr>
              <a:t>viking.archeurope.info/index.php?page=the-gosforth-cross</a:t>
            </a:r>
            <a:endParaRPr lang="en-US" sz="1100" dirty="0" smtClean="0"/>
          </a:p>
          <a:p>
            <a:endParaRPr lang="en-US" sz="1100" dirty="0"/>
          </a:p>
        </p:txBody>
      </p:sp>
    </p:spTree>
    <p:extLst>
      <p:ext uri="{BB962C8B-B14F-4D97-AF65-F5344CB8AC3E}">
        <p14:creationId xmlns:p14="http://schemas.microsoft.com/office/powerpoint/2010/main" val="368754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5390</TotalTime>
  <Words>568</Words>
  <Application>Microsoft Macintosh PowerPoint</Application>
  <PresentationFormat>On-screen Show (4:3)</PresentationFormat>
  <Paragraphs>73</Paragraphs>
  <Slides>29</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AppleSystemUIFont</vt:lpstr>
      <vt:lpstr>AppleSystemUIFontBold</vt:lpstr>
      <vt:lpstr>Arial</vt:lpstr>
      <vt:lpstr>Avenir Heavy</vt:lpstr>
      <vt:lpstr>Avenir Next</vt:lpstr>
      <vt:lpstr>Calibri</vt:lpstr>
      <vt:lpstr>Palatino Linotype</vt:lpstr>
      <vt:lpstr>Plantagenet Cherokee</vt:lpstr>
      <vt:lpstr>Office Theme</vt:lpstr>
      <vt:lpstr>    Conquest and Settlement, 782–1086  Sarah Greer (St Andrews) &amp; Alice Hicklin (Berlin)  </vt:lpstr>
      <vt:lpstr>PowerPoint Presentation</vt:lpstr>
      <vt:lpstr>PowerPoint Presentation</vt:lpstr>
      <vt:lpstr>Timeline of Viking raids</vt:lpstr>
      <vt:lpstr>The ‘Great Army’</vt:lpstr>
      <vt:lpstr>Alfred and Guthrum</vt:lpstr>
      <vt:lpstr>Viking Settlement</vt:lpstr>
      <vt:lpstr>PowerPoint Presentation</vt:lpstr>
      <vt:lpstr>The Gosforth Cross</vt:lpstr>
      <vt:lpstr>PowerPoint Presentation</vt:lpstr>
      <vt:lpstr>    The Conquest of Swein Forkbeard </vt:lpstr>
      <vt:lpstr>PowerPoint Presentation</vt:lpstr>
      <vt:lpstr>PowerPoint Presentation</vt:lpstr>
      <vt:lpstr>PowerPoint Presentation</vt:lpstr>
      <vt:lpstr>PowerPoint Presentation</vt:lpstr>
      <vt:lpstr>     </vt:lpstr>
      <vt:lpstr>Cnut</vt:lpstr>
      <vt:lpstr>Cnut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Alice Hicklin</dc:creator>
  <cp:lastModifiedBy>Sarah Greer</cp:lastModifiedBy>
  <cp:revision>38</cp:revision>
  <dcterms:created xsi:type="dcterms:W3CDTF">2013-02-24T14:35:22Z</dcterms:created>
  <dcterms:modified xsi:type="dcterms:W3CDTF">2018-07-17T10:57:50Z</dcterms:modified>
</cp:coreProperties>
</file>